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0" r:id="rId14"/>
    <p:sldId id="267" r:id="rId15"/>
    <p:sldId id="281" r:id="rId16"/>
    <p:sldId id="268" r:id="rId17"/>
    <p:sldId id="269" r:id="rId18"/>
    <p:sldId id="292" r:id="rId19"/>
    <p:sldId id="295" r:id="rId20"/>
    <p:sldId id="296" r:id="rId21"/>
    <p:sldId id="271" r:id="rId22"/>
    <p:sldId id="283" r:id="rId23"/>
    <p:sldId id="297" r:id="rId24"/>
    <p:sldId id="298" r:id="rId25"/>
    <p:sldId id="274" r:id="rId26"/>
    <p:sldId id="275" r:id="rId27"/>
    <p:sldId id="285" r:id="rId28"/>
    <p:sldId id="276" r:id="rId29"/>
    <p:sldId id="277" r:id="rId30"/>
    <p:sldId id="286" r:id="rId31"/>
    <p:sldId id="278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1481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7748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2882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  <a:latin typeface="Comic Sans MS" panose="030F0702030302020204" pitchFamily="66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8645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0054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260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6793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550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16097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3597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8330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CCE6-6086-40D4-9BC1-AC4B1D1C8F85}" type="datetimeFigureOut">
              <a:rPr lang="en-IN" smtClean="0"/>
              <a:t>28-07-2021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4E0BE-47C3-449E-979F-6733FD5691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5727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22693"/>
            <a:ext cx="9143998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384720" y="-2407841"/>
            <a:ext cx="4374557" cy="9144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55756" y="-2236808"/>
            <a:ext cx="4374128" cy="880235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-22690"/>
            <a:ext cx="6406863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4459073" y="-1032053"/>
            <a:ext cx="3742610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4E8262-940E-463A-97F6-F121FA54F83F}"/>
              </a:ext>
            </a:extLst>
          </p:cNvPr>
          <p:cNvSpPr txBox="1"/>
          <p:nvPr/>
        </p:nvSpPr>
        <p:spPr>
          <a:xfrm>
            <a:off x="986118" y="735106"/>
            <a:ext cx="7540322" cy="2928470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Once-Weekly </a:t>
            </a:r>
            <a:r>
              <a:rPr lang="en-US" sz="4200" b="1" kern="120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Semaglutide</a:t>
            </a:r>
            <a:r>
              <a:rPr lang="en-US" sz="4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in Adults with Overweight or Obesity</a:t>
            </a:r>
            <a:br>
              <a:rPr lang="en-US" sz="4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4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                    </a:t>
            </a:r>
            <a:br>
              <a:rPr lang="en-US" sz="4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</a:br>
            <a:r>
              <a:rPr lang="en-US" sz="4200" b="1" kern="1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+mj-cs"/>
              </a:rPr>
              <a:t>March18 , 2021, NEJM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9CB4982-4684-4E02-8845-207C91A47AE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5564767" y="4674749"/>
            <a:ext cx="3595743" cy="21832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 Suman Sarkar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PG Resident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Department of Medicine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KPC Medical College &amp; Hospital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dirty="0"/>
              <a:t>Kolkata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12096-DAC3-4F8A-B7E4-ABBB21490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511" y="4347657"/>
            <a:ext cx="5706111" cy="25103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9A1CF4D-6A0A-4731-AE19-9208D624B1A1}"/>
              </a:ext>
            </a:extLst>
          </p:cNvPr>
          <p:cNvSpPr txBox="1"/>
          <p:nvPr/>
        </p:nvSpPr>
        <p:spPr>
          <a:xfrm>
            <a:off x="1032204" y="4354151"/>
            <a:ext cx="458941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KPC Medical College &amp; Hospital</a:t>
            </a:r>
          </a:p>
        </p:txBody>
      </p:sp>
    </p:spTree>
    <p:extLst>
      <p:ext uri="{BB962C8B-B14F-4D97-AF65-F5344CB8AC3E}">
        <p14:creationId xmlns:p14="http://schemas.microsoft.com/office/powerpoint/2010/main" val="231847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C7131-27B4-44BE-B5C9-B3C2665ABDC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IN" sz="2800" dirty="0"/>
              <a:t> Adults (18 years of age or older) with one or more self-reported unsuccessful dietary efforts to lose weight.</a:t>
            </a:r>
          </a:p>
          <a:p>
            <a:pPr lvl="0" algn="just"/>
            <a:r>
              <a:rPr lang="en-IN" sz="2800" dirty="0"/>
              <a:t>BMI of ≥ 30 or a BMI of ≥ 27 with one or more treated or untreated weight-related coexisting conditions (Hypertension, </a:t>
            </a:r>
            <a:r>
              <a:rPr lang="en-IN" sz="2800" dirty="0" err="1"/>
              <a:t>dyslipidemia</a:t>
            </a:r>
            <a:r>
              <a:rPr lang="en-IN" sz="2800" dirty="0"/>
              <a:t>, obstructive sleep apnoea, or cardiovascular disease)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9452DF-D689-47AF-B392-10BA8AA2999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/>
              <a:t>Inclusion Criteria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39B8D-B6CB-480F-BE46-4EEE39F9F94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Bef>
                <a:spcPts val="600"/>
              </a:spcBef>
            </a:pPr>
            <a:r>
              <a:rPr lang="en-IN" sz="2800" dirty="0"/>
              <a:t>Diabetes Mellitus with a glycated </a:t>
            </a:r>
            <a:r>
              <a:rPr lang="en-IN" sz="2800" dirty="0" err="1"/>
              <a:t>hemoglobin</a:t>
            </a:r>
            <a:r>
              <a:rPr lang="en-IN" sz="2800" dirty="0"/>
              <a:t> level of  6.5% or greater</a:t>
            </a:r>
          </a:p>
          <a:p>
            <a:pPr lvl="0" algn="just">
              <a:spcBef>
                <a:spcPts val="600"/>
              </a:spcBef>
            </a:pPr>
            <a:r>
              <a:rPr lang="en-IN" sz="2800" dirty="0"/>
              <a:t>A history of chronic pancreatitis</a:t>
            </a:r>
          </a:p>
          <a:p>
            <a:pPr lvl="0" algn="just">
              <a:spcBef>
                <a:spcPts val="600"/>
              </a:spcBef>
            </a:pPr>
            <a:r>
              <a:rPr lang="en-IN" sz="2800" dirty="0"/>
              <a:t>Acute pancreatitis within 180 days before enrolment</a:t>
            </a:r>
          </a:p>
          <a:p>
            <a:pPr lvl="0" algn="just">
              <a:spcBef>
                <a:spcPts val="600"/>
              </a:spcBef>
            </a:pPr>
            <a:r>
              <a:rPr lang="en-IN" sz="2800" dirty="0"/>
              <a:t>Previous surgical obesity treatment, and use of anti obesity medication within 90 days before enrolment.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A8B037-5CD3-46DC-814B-2A697C7CB7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/>
              <a:t>Exclusion Criteria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89FA1-1F0B-43E4-8513-69EA4EEF5D33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spcBef>
                <a:spcPts val="1200"/>
              </a:spcBef>
            </a:pPr>
            <a:r>
              <a:rPr lang="en-IN" sz="2800" dirty="0"/>
              <a:t>Participants were randomly assigned in a 2:1 ratio, through an interactive Web-based response system.</a:t>
            </a:r>
          </a:p>
          <a:p>
            <a:pPr lvl="0" algn="just">
              <a:spcBef>
                <a:spcPts val="1200"/>
              </a:spcBef>
            </a:pPr>
            <a:r>
              <a:rPr lang="en-IN" sz="2800" dirty="0" err="1"/>
              <a:t>Semaglutide</a:t>
            </a:r>
            <a:r>
              <a:rPr lang="en-IN" sz="2800" dirty="0"/>
              <a:t> 2.4 mg s/c once a week for 68 weeks or matching placebo, in addition to lifestyle intervention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811773-4E8E-4550-812A-3D628E8AD7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14400" y="238230"/>
            <a:ext cx="8229600" cy="1143000"/>
          </a:xfrm>
        </p:spPr>
        <p:txBody>
          <a:bodyPr/>
          <a:lstStyle/>
          <a:p>
            <a:pPr lvl="0"/>
            <a:r>
              <a:rPr lang="en-IN" dirty="0"/>
              <a:t>Methods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83039-7E25-4D60-9A81-B6A15CEF4AD4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just">
              <a:spcBef>
                <a:spcPts val="700"/>
              </a:spcBef>
            </a:pPr>
            <a:r>
              <a:rPr lang="en-IN" sz="2800" dirty="0"/>
              <a:t>This 68-week period was followed by a 7-week period without receipt of Semaglutide or placebo or lifestyle intervention. </a:t>
            </a:r>
          </a:p>
          <a:p>
            <a:pPr lvl="0" algn="just">
              <a:spcBef>
                <a:spcPts val="700"/>
              </a:spcBef>
            </a:pPr>
            <a:r>
              <a:rPr lang="en-IN" sz="2800" dirty="0" err="1"/>
              <a:t>Semaglutide</a:t>
            </a:r>
            <a:r>
              <a:rPr lang="en-IN" sz="2800" dirty="0"/>
              <a:t>, administered with a prefilled pen injector, was </a:t>
            </a:r>
            <a:r>
              <a:rPr lang="en-IN" sz="2800" b="1" dirty="0">
                <a:solidFill>
                  <a:srgbClr val="00B050"/>
                </a:solidFill>
              </a:rPr>
              <a:t>initiated at a dose of 0.25 mg once weekly for the first 4 weeks</a:t>
            </a:r>
            <a:r>
              <a:rPr lang="en-IN" sz="2800" dirty="0"/>
              <a:t>, with the dose increased every 4 weeks to reach the </a:t>
            </a:r>
            <a:r>
              <a:rPr lang="en-IN" sz="2800" b="1" dirty="0">
                <a:solidFill>
                  <a:srgbClr val="00B050"/>
                </a:solidFill>
              </a:rPr>
              <a:t>maintenance dose of 2.4 mg weekly by week 16</a:t>
            </a:r>
          </a:p>
          <a:p>
            <a:pPr lvl="0" algn="just">
              <a:spcBef>
                <a:spcPts val="700"/>
              </a:spcBef>
            </a:pPr>
            <a:endParaRPr lang="en-IN" sz="2800" dirty="0"/>
          </a:p>
          <a:p>
            <a:pPr lvl="0" algn="just"/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8100AD-495F-499E-9016-1ABED42EAE2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Methods - Continued..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E9D4-2EDB-4F7B-8959-29A8784B88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282990" y="1704856"/>
            <a:ext cx="8229600" cy="4525959"/>
          </a:xfrm>
        </p:spPr>
        <p:txBody>
          <a:bodyPr>
            <a:noAutofit/>
          </a:bodyPr>
          <a:lstStyle/>
          <a:p>
            <a:pPr lvl="0" algn="just">
              <a:spcBef>
                <a:spcPts val="700"/>
              </a:spcBef>
            </a:pPr>
            <a:r>
              <a:rPr lang="en-IN" sz="2800" dirty="0"/>
              <a:t>Lower maintenance doses were permitted if participants had unacceptable side effects with the 2.4 mg dose </a:t>
            </a:r>
          </a:p>
          <a:p>
            <a:pPr lvl="0" algn="just">
              <a:spcBef>
                <a:spcPts val="700"/>
              </a:spcBef>
            </a:pPr>
            <a:r>
              <a:rPr lang="en-IN" sz="2800" dirty="0"/>
              <a:t>Participants received individual counselling sessions every 4 weeks to help them adhere to a reduced-calorie diet and increased physical activity (with 150 minutes per week of physical activity, such as walking, encouraged).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2FE699-07EE-434D-864C-F01626D3CB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7058" y="429172"/>
            <a:ext cx="8229600" cy="1143000"/>
          </a:xfrm>
        </p:spPr>
        <p:txBody>
          <a:bodyPr/>
          <a:lstStyle/>
          <a:p>
            <a:pPr lvl="0"/>
            <a:r>
              <a:rPr lang="en-IN" dirty="0"/>
              <a:t>Methods - Continued..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0B322C-B429-4E08-88BA-880D2C3A080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8093319" cy="4420430"/>
          </a:xfrm>
        </p:spPr>
        <p:txBody>
          <a:bodyPr>
            <a:normAutofit/>
          </a:bodyPr>
          <a:lstStyle/>
          <a:p>
            <a:pPr lvl="0" algn="just">
              <a:spcBef>
                <a:spcPts val="1200"/>
              </a:spcBef>
            </a:pPr>
            <a:r>
              <a:rPr lang="en-IN" sz="2800" dirty="0"/>
              <a:t>Both diet and activity were recorded daily. </a:t>
            </a:r>
          </a:p>
          <a:p>
            <a:pPr lvl="2" algn="just">
              <a:spcBef>
                <a:spcPts val="1200"/>
              </a:spcBef>
            </a:pPr>
            <a:r>
              <a:rPr lang="en-IN" sz="2800" dirty="0"/>
              <a:t>In a diary </a:t>
            </a:r>
          </a:p>
          <a:p>
            <a:pPr lvl="2" algn="just">
              <a:spcBef>
                <a:spcPts val="1200"/>
              </a:spcBef>
            </a:pPr>
            <a:r>
              <a:rPr lang="en-IN" sz="2800" dirty="0"/>
              <a:t>A smartphone application </a:t>
            </a:r>
          </a:p>
          <a:p>
            <a:pPr lvl="2" algn="just">
              <a:spcBef>
                <a:spcPts val="1200"/>
              </a:spcBef>
            </a:pPr>
            <a:r>
              <a:rPr lang="en-IN" sz="2800" dirty="0"/>
              <a:t>Other tools </a:t>
            </a:r>
          </a:p>
          <a:p>
            <a:pPr lvl="0" algn="just">
              <a:spcBef>
                <a:spcPts val="1200"/>
              </a:spcBef>
            </a:pPr>
            <a:r>
              <a:rPr lang="en-IN" sz="2800" dirty="0"/>
              <a:t>Participants discontinuing treatment prematurely remained in the trial</a:t>
            </a:r>
          </a:p>
          <a:p>
            <a:pPr lvl="0" algn="just">
              <a:spcBef>
                <a:spcPts val="1200"/>
              </a:spcBef>
            </a:pPr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014A2F-36C6-4C47-8F18-ADFD81AD9AB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Methods - Continued..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C2947-FBC3-48E2-9CBD-85332BFE28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5"/>
            <a:ext cx="7685356" cy="3660775"/>
          </a:xfrm>
        </p:spPr>
        <p:txBody>
          <a:bodyPr>
            <a:normAutofit/>
          </a:bodyPr>
          <a:lstStyle/>
          <a:p>
            <a:pPr marL="514350" lvl="0" indent="-51435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IN" sz="3200" dirty="0"/>
              <a:t>Percentage change in body weight from baseline to week 68.</a:t>
            </a:r>
          </a:p>
          <a:p>
            <a:pPr marL="514350" lvl="0" indent="-514350" algn="just">
              <a:lnSpc>
                <a:spcPct val="120000"/>
              </a:lnSpc>
              <a:spcBef>
                <a:spcPts val="60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en-IN" sz="3200" dirty="0"/>
              <a:t>Achievement of a reduction in body weight of 5% or more from baseline to week 68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D41A9-593E-4695-9095-CA614197983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Primary End Points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CB7F6-CFCA-4F90-B845-D554F3AF7F3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37271" y="2066444"/>
            <a:ext cx="8097129" cy="3707339"/>
          </a:xfrm>
        </p:spPr>
        <p:txBody>
          <a:bodyPr>
            <a:normAutofit/>
          </a:bodyPr>
          <a:lstStyle/>
          <a:p>
            <a:pPr lvl="0" algn="just">
              <a:spcBef>
                <a:spcPts val="240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IN" sz="2800" dirty="0"/>
              <a:t>Achievement of a reduction in body weight of 10% or more and 15% or more by week 68 </a:t>
            </a:r>
            <a:endParaRPr lang="en-US" sz="2800" dirty="0"/>
          </a:p>
          <a:p>
            <a:pPr lvl="0" algn="just">
              <a:spcBef>
                <a:spcPts val="2400"/>
              </a:spcBef>
              <a:spcAft>
                <a:spcPts val="3000"/>
              </a:spcAft>
              <a:buFont typeface="Arial" pitchFamily="34" charset="0"/>
              <a:buChar char="•"/>
            </a:pPr>
            <a:r>
              <a:rPr lang="en-IN" sz="2800" dirty="0"/>
              <a:t>Change from baseline to week 68 in waist circumference, systolic blood pressure and physical function score</a:t>
            </a:r>
          </a:p>
          <a:p>
            <a:pPr lvl="0" algn="just">
              <a:spcBef>
                <a:spcPts val="2400"/>
              </a:spcBef>
              <a:spcAft>
                <a:spcPts val="3000"/>
              </a:spcAft>
              <a:buFont typeface="Arial" pitchFamily="34" charset="0"/>
              <a:buChar char="•"/>
            </a:pPr>
            <a:endParaRPr lang="en-IN" sz="2800" dirty="0"/>
          </a:p>
          <a:p>
            <a:pPr marL="109728" lvl="0" indent="0" algn="just">
              <a:spcBef>
                <a:spcPts val="2400"/>
              </a:spcBef>
              <a:spcAft>
                <a:spcPts val="3000"/>
              </a:spcAft>
              <a:buNone/>
            </a:pPr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46F4A0-9598-485B-B715-4A5CC09692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04800" y="363415"/>
            <a:ext cx="8229600" cy="1143000"/>
          </a:xfrm>
        </p:spPr>
        <p:txBody>
          <a:bodyPr/>
          <a:lstStyle/>
          <a:p>
            <a:pPr lvl="0"/>
            <a:r>
              <a:rPr lang="en-IN" dirty="0"/>
              <a:t>Secondary End Points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7CA2CD-3FC0-42B1-BAF9-E28165006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65" y="897156"/>
            <a:ext cx="9114735" cy="5602117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AAA5624-B6D2-4FC8-B9F5-EA60B6F24A30}"/>
              </a:ext>
            </a:extLst>
          </p:cNvPr>
          <p:cNvSpPr txBox="1"/>
          <p:nvPr/>
        </p:nvSpPr>
        <p:spPr>
          <a:xfrm>
            <a:off x="147711" y="35561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Demographic and Clinical Characteristics of the Participants at Baseline.</a:t>
            </a:r>
            <a:endParaRPr lang="en-IN" sz="2800" b="1" dirty="0">
              <a:solidFill>
                <a:srgbClr val="C00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2128677-AA1A-4C58-963A-691BCE6A254A}"/>
              </a:ext>
            </a:extLst>
          </p:cNvPr>
          <p:cNvSpPr/>
          <p:nvPr/>
        </p:nvSpPr>
        <p:spPr>
          <a:xfrm>
            <a:off x="29265" y="1480457"/>
            <a:ext cx="9114735" cy="28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A687A7-CF1B-418E-926D-AEEFC1C66DEF}"/>
              </a:ext>
            </a:extLst>
          </p:cNvPr>
          <p:cNvSpPr/>
          <p:nvPr/>
        </p:nvSpPr>
        <p:spPr>
          <a:xfrm>
            <a:off x="29265" y="1793966"/>
            <a:ext cx="9114735" cy="28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F6B8A4-32C9-4FBB-8D63-6C7FC936D422}"/>
              </a:ext>
            </a:extLst>
          </p:cNvPr>
          <p:cNvSpPr/>
          <p:nvPr/>
        </p:nvSpPr>
        <p:spPr>
          <a:xfrm>
            <a:off x="29265" y="2767555"/>
            <a:ext cx="9114735" cy="28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5632C3-B68F-44FD-9706-D9D446BAC93D}"/>
              </a:ext>
            </a:extLst>
          </p:cNvPr>
          <p:cNvSpPr/>
          <p:nvPr/>
        </p:nvSpPr>
        <p:spPr>
          <a:xfrm>
            <a:off x="14632" y="4030298"/>
            <a:ext cx="9114735" cy="28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8AAA3E-0B29-4EB4-925B-5B3D3D6FBFC2}"/>
              </a:ext>
            </a:extLst>
          </p:cNvPr>
          <p:cNvSpPr/>
          <p:nvPr/>
        </p:nvSpPr>
        <p:spPr>
          <a:xfrm>
            <a:off x="8709" y="4317681"/>
            <a:ext cx="9114735" cy="28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A3247F-5711-4055-8794-C58B7649A0E4}"/>
              </a:ext>
            </a:extLst>
          </p:cNvPr>
          <p:cNvSpPr/>
          <p:nvPr/>
        </p:nvSpPr>
        <p:spPr>
          <a:xfrm>
            <a:off x="14631" y="4620537"/>
            <a:ext cx="9114735" cy="28738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AA5624-B6D2-4FC8-B9F5-EA60B6F24A30}"/>
              </a:ext>
            </a:extLst>
          </p:cNvPr>
          <p:cNvSpPr txBox="1"/>
          <p:nvPr/>
        </p:nvSpPr>
        <p:spPr>
          <a:xfrm>
            <a:off x="147711" y="35561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Demographic and Clinical Characteristics of the Participants at Baseline.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4250F4-A1A2-446C-94E0-340BCD740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10172"/>
            <a:ext cx="9159343" cy="4932830"/>
          </a:xfrm>
        </p:spPr>
      </p:pic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63F1460-2E21-4889-A942-B19072FD82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9057"/>
          <a:stretch/>
        </p:blipFill>
        <p:spPr>
          <a:xfrm>
            <a:off x="29265" y="897157"/>
            <a:ext cx="9114735" cy="61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22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72EF90E-F8CB-4857-869F-6C600AC821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466" y="220941"/>
            <a:ext cx="8821068" cy="3830555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29C5EE-FA70-4B80-A76D-0A46EB83FD00}"/>
              </a:ext>
            </a:extLst>
          </p:cNvPr>
          <p:cNvSpPr txBox="1"/>
          <p:nvPr/>
        </p:nvSpPr>
        <p:spPr>
          <a:xfrm>
            <a:off x="2173459" y="5015525"/>
            <a:ext cx="53246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en-IN" sz="24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en-IN" sz="24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J Med 2021;384:989-1002</a:t>
            </a:r>
            <a: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IN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IN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093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AA5624-B6D2-4FC8-B9F5-EA60B6F24A30}"/>
              </a:ext>
            </a:extLst>
          </p:cNvPr>
          <p:cNvSpPr txBox="1"/>
          <p:nvPr/>
        </p:nvSpPr>
        <p:spPr>
          <a:xfrm>
            <a:off x="147711" y="35561"/>
            <a:ext cx="8686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Demographic and Clinical Characteristics of the Participants at Baseline.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7B8B0F-9D1F-46BA-97CD-44FC66588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9687"/>
            <a:ext cx="9133421" cy="5048910"/>
          </a:xfrm>
        </p:spPr>
      </p:pic>
    </p:spTree>
    <p:extLst>
      <p:ext uri="{BB962C8B-B14F-4D97-AF65-F5344CB8AC3E}">
        <p14:creationId xmlns:p14="http://schemas.microsoft.com/office/powerpoint/2010/main" val="1251445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EA9E8-84F7-462A-84FC-9B662C1374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3" descr="Image">
            <a:extLst>
              <a:ext uri="{FF2B5EF4-FFF2-40B4-BE49-F238E27FC236}">
                <a16:creationId xmlns:a16="http://schemas.microsoft.com/office/drawing/2014/main" id="{3664A68C-3880-4624-A022-2807F6C6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3030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4F56783-52D3-4B25-BDAF-915F1C025312}"/>
              </a:ext>
            </a:extLst>
          </p:cNvPr>
          <p:cNvSpPr/>
          <p:nvPr/>
        </p:nvSpPr>
        <p:spPr>
          <a:xfrm>
            <a:off x="374469" y="365126"/>
            <a:ext cx="748937" cy="1951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5514358-5A2C-489A-9AEB-F68DF700BB64}"/>
              </a:ext>
            </a:extLst>
          </p:cNvPr>
          <p:cNvSpPr/>
          <p:nvPr/>
        </p:nvSpPr>
        <p:spPr>
          <a:xfrm>
            <a:off x="254181" y="3839846"/>
            <a:ext cx="748937" cy="19513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7D1-6FD6-4ECB-AC6B-3CE3B0016B54}"/>
              </a:ext>
            </a:extLst>
          </p:cNvPr>
          <p:cNvSpPr txBox="1"/>
          <p:nvPr/>
        </p:nvSpPr>
        <p:spPr>
          <a:xfrm>
            <a:off x="4254137" y="0"/>
            <a:ext cx="175913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In-Trial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62CA4F-E139-446F-90A7-4EADBCA83E5A}"/>
              </a:ext>
            </a:extLst>
          </p:cNvPr>
          <p:cNvSpPr txBox="1"/>
          <p:nvPr/>
        </p:nvSpPr>
        <p:spPr>
          <a:xfrm>
            <a:off x="4254137" y="3433167"/>
            <a:ext cx="33963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On-Treatment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Image">
            <a:extLst>
              <a:ext uri="{FF2B5EF4-FFF2-40B4-BE49-F238E27FC236}">
                <a16:creationId xmlns:a16="http://schemas.microsoft.com/office/drawing/2014/main" id="{28BBE811-2131-4FEB-9047-6C374CE4B2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000" t="69823"/>
          <a:stretch>
            <a:fillRect/>
          </a:stretch>
        </p:blipFill>
        <p:spPr>
          <a:xfrm>
            <a:off x="853440" y="3429000"/>
            <a:ext cx="7437120" cy="3429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6" descr="Image">
            <a:extLst>
              <a:ext uri="{FF2B5EF4-FFF2-40B4-BE49-F238E27FC236}">
                <a16:creationId xmlns:a16="http://schemas.microsoft.com/office/drawing/2014/main" id="{895CE92D-8C81-4000-81D7-45EB90003D4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9823" r="50000"/>
          <a:stretch>
            <a:fillRect/>
          </a:stretch>
        </p:blipFill>
        <p:spPr>
          <a:xfrm>
            <a:off x="853440" y="0"/>
            <a:ext cx="7437120" cy="34290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AA5624-B6D2-4FC8-B9F5-EA60B6F24A30}"/>
              </a:ext>
            </a:extLst>
          </p:cNvPr>
          <p:cNvSpPr txBox="1"/>
          <p:nvPr/>
        </p:nvSpPr>
        <p:spPr>
          <a:xfrm>
            <a:off x="119576" y="316915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Adverse Events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9AF796-A931-417E-91F1-6A3A2670F0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93201"/>
            <a:ext cx="9188792" cy="4573026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5ED6B06-79B2-4845-AA08-92B1D1FD0E61}"/>
              </a:ext>
            </a:extLst>
          </p:cNvPr>
          <p:cNvSpPr/>
          <p:nvPr/>
        </p:nvSpPr>
        <p:spPr>
          <a:xfrm>
            <a:off x="8412480" y="3770811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4DE60B-2FE5-41AA-8C88-FF384187AF9B}"/>
              </a:ext>
            </a:extLst>
          </p:cNvPr>
          <p:cNvSpPr/>
          <p:nvPr/>
        </p:nvSpPr>
        <p:spPr>
          <a:xfrm>
            <a:off x="5111931" y="3779519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A3239B-0C18-4BD9-8A5D-FA33A71BF853}"/>
              </a:ext>
            </a:extLst>
          </p:cNvPr>
          <p:cNvSpPr/>
          <p:nvPr/>
        </p:nvSpPr>
        <p:spPr>
          <a:xfrm>
            <a:off x="304800" y="3796937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D50F47-F689-4105-8729-5AF8E654998E}"/>
              </a:ext>
            </a:extLst>
          </p:cNvPr>
          <p:cNvSpPr/>
          <p:nvPr/>
        </p:nvSpPr>
        <p:spPr>
          <a:xfrm>
            <a:off x="8412480" y="4023360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EAD80E-DC96-45F9-ADF1-436B28302E9B}"/>
              </a:ext>
            </a:extLst>
          </p:cNvPr>
          <p:cNvSpPr/>
          <p:nvPr/>
        </p:nvSpPr>
        <p:spPr>
          <a:xfrm>
            <a:off x="5111931" y="4032068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CE60C5C-6F35-4F1B-9916-B17F076F59AC}"/>
              </a:ext>
            </a:extLst>
          </p:cNvPr>
          <p:cNvSpPr/>
          <p:nvPr/>
        </p:nvSpPr>
        <p:spPr>
          <a:xfrm>
            <a:off x="304800" y="4049486"/>
            <a:ext cx="679269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FA82891-72DA-401A-9B9A-96FA2987072F}"/>
              </a:ext>
            </a:extLst>
          </p:cNvPr>
          <p:cNvSpPr/>
          <p:nvPr/>
        </p:nvSpPr>
        <p:spPr>
          <a:xfrm>
            <a:off x="8412480" y="4258713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BE1C09-AFEB-4BB0-9901-BE83056C639D}"/>
              </a:ext>
            </a:extLst>
          </p:cNvPr>
          <p:cNvSpPr/>
          <p:nvPr/>
        </p:nvSpPr>
        <p:spPr>
          <a:xfrm>
            <a:off x="5111931" y="4267421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9A0F1E-5628-46C7-ADE3-DE590A60CC57}"/>
              </a:ext>
            </a:extLst>
          </p:cNvPr>
          <p:cNvSpPr/>
          <p:nvPr/>
        </p:nvSpPr>
        <p:spPr>
          <a:xfrm>
            <a:off x="304800" y="4284839"/>
            <a:ext cx="679269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9078CC8-32FF-434E-A7AD-FEB4B0D3060D}"/>
              </a:ext>
            </a:extLst>
          </p:cNvPr>
          <p:cNvSpPr/>
          <p:nvPr/>
        </p:nvSpPr>
        <p:spPr>
          <a:xfrm>
            <a:off x="8412480" y="5181821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A8C524-88A4-40C0-9660-3364CBC9E89A}"/>
              </a:ext>
            </a:extLst>
          </p:cNvPr>
          <p:cNvSpPr/>
          <p:nvPr/>
        </p:nvSpPr>
        <p:spPr>
          <a:xfrm>
            <a:off x="5111931" y="5190529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CCC316-705C-42AF-B11D-CF4B4821F076}"/>
              </a:ext>
            </a:extLst>
          </p:cNvPr>
          <p:cNvSpPr/>
          <p:nvPr/>
        </p:nvSpPr>
        <p:spPr>
          <a:xfrm>
            <a:off x="304800" y="5207947"/>
            <a:ext cx="775063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58745AA-90F6-4A6C-9762-E156012AC0B4}"/>
              </a:ext>
            </a:extLst>
          </p:cNvPr>
          <p:cNvSpPr/>
          <p:nvPr/>
        </p:nvSpPr>
        <p:spPr>
          <a:xfrm>
            <a:off x="8412480" y="4955398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11509BB-7143-4F3E-A5A0-BDE1E73090A6}"/>
              </a:ext>
            </a:extLst>
          </p:cNvPr>
          <p:cNvSpPr/>
          <p:nvPr/>
        </p:nvSpPr>
        <p:spPr>
          <a:xfrm>
            <a:off x="5111931" y="4964106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FF589-8D0C-47CC-A6AD-254983369311}"/>
              </a:ext>
            </a:extLst>
          </p:cNvPr>
          <p:cNvSpPr/>
          <p:nvPr/>
        </p:nvSpPr>
        <p:spPr>
          <a:xfrm>
            <a:off x="304800" y="4981524"/>
            <a:ext cx="775063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4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BAAA5624-B6D2-4FC8-B9F5-EA60B6F24A30}"/>
              </a:ext>
            </a:extLst>
          </p:cNvPr>
          <p:cNvSpPr txBox="1"/>
          <p:nvPr/>
        </p:nvSpPr>
        <p:spPr>
          <a:xfrm>
            <a:off x="119576" y="316915"/>
            <a:ext cx="8686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Adverse Events</a:t>
            </a:r>
            <a:endParaRPr lang="en-IN" sz="2800" b="1" dirty="0">
              <a:solidFill>
                <a:srgbClr val="C0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4B10F0B-1BE5-4D4D-AD4E-3A27471E86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36430"/>
            <a:ext cx="9161427" cy="4501662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177AB28-129B-40FC-84D5-C98BC6FCCD1D}"/>
              </a:ext>
            </a:extLst>
          </p:cNvPr>
          <p:cNvSpPr/>
          <p:nvPr/>
        </p:nvSpPr>
        <p:spPr>
          <a:xfrm>
            <a:off x="8421189" y="3546060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F3E1B8-999C-4E2A-8B3F-2A6086FD2415}"/>
              </a:ext>
            </a:extLst>
          </p:cNvPr>
          <p:cNvSpPr/>
          <p:nvPr/>
        </p:nvSpPr>
        <p:spPr>
          <a:xfrm>
            <a:off x="5120640" y="3554768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7D7D5C-8148-4B3F-9281-475C38942A53}"/>
              </a:ext>
            </a:extLst>
          </p:cNvPr>
          <p:cNvSpPr/>
          <p:nvPr/>
        </p:nvSpPr>
        <p:spPr>
          <a:xfrm>
            <a:off x="313509" y="3572186"/>
            <a:ext cx="1828800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5B09C2-8DD7-4F3D-AC81-67FFAEBDCF7E}"/>
              </a:ext>
            </a:extLst>
          </p:cNvPr>
          <p:cNvSpPr/>
          <p:nvPr/>
        </p:nvSpPr>
        <p:spPr>
          <a:xfrm>
            <a:off x="8421189" y="1681350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24F87-A7EF-43D3-8802-18468D2B35B1}"/>
              </a:ext>
            </a:extLst>
          </p:cNvPr>
          <p:cNvSpPr/>
          <p:nvPr/>
        </p:nvSpPr>
        <p:spPr>
          <a:xfrm>
            <a:off x="5120640" y="1690058"/>
            <a:ext cx="600891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4CE9B12-8953-45A4-8614-E2EC37049BD1}"/>
              </a:ext>
            </a:extLst>
          </p:cNvPr>
          <p:cNvSpPr/>
          <p:nvPr/>
        </p:nvSpPr>
        <p:spPr>
          <a:xfrm>
            <a:off x="313509" y="1707476"/>
            <a:ext cx="1933302" cy="2525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32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06990-3054-4187-B725-DEB2839CFAE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525493"/>
            <a:ext cx="7949293" cy="4832762"/>
          </a:xfrm>
        </p:spPr>
        <p:txBody>
          <a:bodyPr>
            <a:normAutofit/>
          </a:bodyPr>
          <a:lstStyle/>
          <a:p>
            <a:pPr algn="just">
              <a:spcBef>
                <a:spcPts val="500"/>
              </a:spcBef>
            </a:pPr>
            <a:r>
              <a:rPr lang="en-IN" sz="2800" b="1" dirty="0"/>
              <a:t>Overall: </a:t>
            </a:r>
          </a:p>
          <a:p>
            <a:pPr lvl="3" algn="just">
              <a:spcBef>
                <a:spcPts val="500"/>
              </a:spcBef>
              <a:spcAft>
                <a:spcPts val="600"/>
              </a:spcAft>
            </a:pPr>
            <a:r>
              <a:rPr lang="en-IN" sz="2800" dirty="0"/>
              <a:t>94.3% completed the trial</a:t>
            </a:r>
          </a:p>
          <a:p>
            <a:pPr lvl="3" algn="just">
              <a:spcBef>
                <a:spcPts val="500"/>
              </a:spcBef>
              <a:spcAft>
                <a:spcPts val="600"/>
              </a:spcAft>
            </a:pPr>
            <a:r>
              <a:rPr lang="en-IN" sz="2800" dirty="0"/>
              <a:t>91.2% had a bodyweight assessment </a:t>
            </a:r>
          </a:p>
          <a:p>
            <a:pPr lvl="3" algn="just">
              <a:spcBef>
                <a:spcPts val="500"/>
              </a:spcBef>
              <a:spcAft>
                <a:spcPts val="2400"/>
              </a:spcAft>
            </a:pPr>
            <a:r>
              <a:rPr lang="en-IN" sz="2800" dirty="0"/>
              <a:t>81.1% adhered to treatment</a:t>
            </a:r>
          </a:p>
          <a:p>
            <a:pPr algn="just">
              <a:spcBef>
                <a:spcPts val="500"/>
              </a:spcBef>
            </a:pPr>
            <a:r>
              <a:rPr lang="en-IN" sz="2800" b="1" dirty="0"/>
              <a:t>Rescue interventions </a:t>
            </a:r>
            <a:r>
              <a:rPr lang="en-IN" sz="2800" dirty="0"/>
              <a:t>: </a:t>
            </a:r>
          </a:p>
          <a:p>
            <a:pPr lvl="3" algn="just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IN" sz="2800" dirty="0"/>
              <a:t>7 in </a:t>
            </a:r>
            <a:r>
              <a:rPr lang="en-IN" sz="2800" dirty="0" err="1"/>
              <a:t>Semaglutide</a:t>
            </a:r>
            <a:r>
              <a:rPr lang="en-IN" sz="2800" dirty="0"/>
              <a:t> group </a:t>
            </a:r>
          </a:p>
          <a:p>
            <a:pPr lvl="3" algn="just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</a:pPr>
            <a:r>
              <a:rPr lang="en-IN" sz="2800" dirty="0"/>
              <a:t>13 in placebo group </a:t>
            </a:r>
          </a:p>
          <a:p>
            <a:pPr algn="just">
              <a:spcBef>
                <a:spcPts val="500"/>
              </a:spcBef>
            </a:pPr>
            <a:endParaRPr lang="en-IN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A41DC4-B78A-437D-98DE-9D9259C97F5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82493"/>
            <a:ext cx="8229600" cy="1143000"/>
          </a:xfrm>
        </p:spPr>
        <p:txBody>
          <a:bodyPr/>
          <a:lstStyle/>
          <a:p>
            <a:pPr lvl="0"/>
            <a:r>
              <a:rPr lang="en-IN" dirty="0"/>
              <a:t>Results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4D467-07A8-4318-B098-2AFBF237528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IN" sz="2400" b="1" dirty="0"/>
              <a:t>Change in Body Weight </a:t>
            </a:r>
            <a:r>
              <a:rPr lang="en-IN" sz="2400" dirty="0"/>
              <a:t>observed from week 4 onwards. It reaching a nadir at week 60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en-IN" sz="2400" b="1" dirty="0"/>
              <a:t>Mean weight change </a:t>
            </a:r>
            <a:r>
              <a:rPr lang="en-IN" sz="2400" dirty="0"/>
              <a:t>at week 68. </a:t>
            </a:r>
          </a:p>
          <a:p>
            <a:pPr lvl="2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IN" sz="2400" dirty="0"/>
              <a:t>14.9% with 2.4mg </a:t>
            </a:r>
            <a:r>
              <a:rPr lang="en-IN" sz="2400" dirty="0" err="1"/>
              <a:t>Semaglutide</a:t>
            </a:r>
            <a:r>
              <a:rPr lang="en-IN" sz="2400" dirty="0"/>
              <a:t> </a:t>
            </a:r>
          </a:p>
          <a:p>
            <a:pPr lvl="2"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IN" sz="2400" dirty="0"/>
              <a:t>2.4% with placebo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IN" sz="2400" b="1" dirty="0"/>
              <a:t>Treatment </a:t>
            </a:r>
            <a:r>
              <a:rPr lang="en-IN" sz="2400" b="1" dirty="0" err="1"/>
              <a:t>diffe</a:t>
            </a:r>
            <a:r>
              <a:rPr lang="fr-FR" sz="2400" b="1" dirty="0" err="1"/>
              <a:t>rence</a:t>
            </a:r>
            <a:r>
              <a:rPr lang="fr-FR" sz="2400" dirty="0"/>
              <a:t>: 12.4% (</a:t>
            </a:r>
            <a:r>
              <a:rPr lang="en-IN" sz="2400" dirty="0"/>
              <a:t>P&lt;0.001)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FBEFB7-AA82-4321-A719-71B2E6E4632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Results - Continued..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Aft>
                <a:spcPts val="2400"/>
              </a:spcAft>
            </a:pPr>
            <a:r>
              <a:rPr lang="en-IN" sz="2400" dirty="0" err="1"/>
              <a:t>Semaglutide</a:t>
            </a:r>
            <a:r>
              <a:rPr lang="en-IN" sz="2400" dirty="0"/>
              <a:t> was more likely to cause 5%, 10%, 15% and 20% weight loss at week 68 than placebo.</a:t>
            </a:r>
          </a:p>
          <a:p>
            <a:pPr algn="just">
              <a:spcAft>
                <a:spcPts val="2400"/>
              </a:spcAft>
            </a:pPr>
            <a:r>
              <a:rPr lang="en-IN" sz="2400" dirty="0" err="1"/>
              <a:t>Semaglutide</a:t>
            </a:r>
            <a:r>
              <a:rPr lang="en-IN" sz="2400" dirty="0"/>
              <a:t> was associated with greater reductions in </a:t>
            </a:r>
          </a:p>
          <a:p>
            <a:pPr lvl="4" algn="just"/>
            <a:r>
              <a:rPr lang="en-IN" sz="2400" dirty="0"/>
              <a:t>Waist circumference </a:t>
            </a:r>
          </a:p>
          <a:p>
            <a:pPr lvl="4" algn="just"/>
            <a:r>
              <a:rPr lang="en-IN" sz="2400" dirty="0"/>
              <a:t>SBP and DBP at week 68</a:t>
            </a:r>
          </a:p>
          <a:p>
            <a:pPr algn="just"/>
            <a:endParaRPr lang="en-IN" sz="2400" dirty="0"/>
          </a:p>
          <a:p>
            <a:pPr algn="just"/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Results - Continued..</a:t>
            </a:r>
          </a:p>
        </p:txBody>
      </p:sp>
    </p:spTree>
    <p:extLst>
      <p:ext uri="{BB962C8B-B14F-4D97-AF65-F5344CB8AC3E}">
        <p14:creationId xmlns:p14="http://schemas.microsoft.com/office/powerpoint/2010/main" val="963104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4C547-114A-4B12-A015-F129663845D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9" y="1825624"/>
            <a:ext cx="8106047" cy="4575175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500"/>
              </a:spcBef>
            </a:pPr>
            <a:r>
              <a:rPr lang="en-IN" sz="2400" dirty="0" err="1"/>
              <a:t>Semaglutide</a:t>
            </a:r>
            <a:r>
              <a:rPr lang="en-IN" sz="2400" dirty="0"/>
              <a:t> group had greater changes in : </a:t>
            </a:r>
          </a:p>
          <a:p>
            <a:pPr lvl="4" algn="just">
              <a:spcBef>
                <a:spcPts val="500"/>
              </a:spcBef>
            </a:pPr>
            <a:r>
              <a:rPr lang="en-IN" sz="2400" dirty="0"/>
              <a:t>Glycated </a:t>
            </a:r>
            <a:r>
              <a:rPr lang="en-IN" sz="2400" dirty="0" err="1"/>
              <a:t>hemoglobin</a:t>
            </a:r>
            <a:r>
              <a:rPr lang="en-IN" sz="2400" dirty="0"/>
              <a:t> </a:t>
            </a:r>
          </a:p>
          <a:p>
            <a:pPr lvl="4" algn="just">
              <a:spcBef>
                <a:spcPts val="500"/>
              </a:spcBef>
            </a:pPr>
            <a:r>
              <a:rPr lang="en-IN" sz="2400" dirty="0"/>
              <a:t>Fasting plasma glucose </a:t>
            </a:r>
          </a:p>
          <a:p>
            <a:pPr lvl="4" algn="just">
              <a:spcBef>
                <a:spcPts val="500"/>
              </a:spcBef>
            </a:pPr>
            <a:r>
              <a:rPr lang="en-IN" sz="2400" dirty="0"/>
              <a:t>C-reactive protein </a:t>
            </a:r>
          </a:p>
          <a:p>
            <a:pPr lvl="4" algn="just">
              <a:spcBef>
                <a:spcPts val="500"/>
              </a:spcBef>
            </a:pPr>
            <a:r>
              <a:rPr lang="en-IN" sz="2400" dirty="0"/>
              <a:t>Fasting lipid levels.</a:t>
            </a:r>
          </a:p>
          <a:p>
            <a:pPr algn="just">
              <a:spcBef>
                <a:spcPts val="500"/>
              </a:spcBef>
            </a:pPr>
            <a:r>
              <a:rPr lang="en-IN" sz="2400" dirty="0"/>
              <a:t>Prediabetics reverting to normoglycemia </a:t>
            </a:r>
          </a:p>
          <a:p>
            <a:pPr lvl="4" algn="just">
              <a:spcBef>
                <a:spcPts val="500"/>
              </a:spcBef>
            </a:pPr>
            <a:r>
              <a:rPr lang="en-IN" sz="2400" dirty="0"/>
              <a:t>84.1% in </a:t>
            </a:r>
            <a:r>
              <a:rPr lang="en-IN" sz="2400" dirty="0" err="1"/>
              <a:t>Semaglutide</a:t>
            </a:r>
            <a:r>
              <a:rPr lang="en-IN" sz="2400" dirty="0"/>
              <a:t> group </a:t>
            </a:r>
          </a:p>
          <a:p>
            <a:pPr lvl="4" algn="just">
              <a:spcBef>
                <a:spcPts val="500"/>
              </a:spcBef>
            </a:pPr>
            <a:r>
              <a:rPr lang="en-IN" sz="2400" dirty="0"/>
              <a:t>47.8% in placebo group</a:t>
            </a:r>
          </a:p>
          <a:p>
            <a:pPr algn="just">
              <a:spcBef>
                <a:spcPts val="500"/>
              </a:spcBef>
            </a:pPr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D1B3F-C348-453A-9C26-FB2D1BD13C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Results - Continued..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28A1E-1E84-4B3B-914E-79DB270D7D9C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500"/>
              </a:spcBef>
            </a:pPr>
            <a:r>
              <a:rPr lang="en-IN" sz="2800" b="1" dirty="0"/>
              <a:t>SF-36 physical functioning scores </a:t>
            </a:r>
            <a:r>
              <a:rPr lang="en-IN" sz="2800" dirty="0"/>
              <a:t>(with possible norm-based scores ranging from 19.03 to 57.60) improved significantly more with Semaglutide than with placebo at week 68 (P&lt;0.001)</a:t>
            </a:r>
          </a:p>
          <a:p>
            <a:pPr algn="just">
              <a:spcBef>
                <a:spcPts val="500"/>
              </a:spcBef>
            </a:pPr>
            <a:r>
              <a:rPr lang="en-IN" sz="2800" b="1" dirty="0"/>
              <a:t>IWQOL-Lite-CT physical function scores </a:t>
            </a:r>
            <a:r>
              <a:rPr lang="en-IN" sz="2800" dirty="0"/>
              <a:t>improved significantly more with Semaglutide than with placebo at week 68 (P&lt;0.001).</a:t>
            </a:r>
          </a:p>
          <a:p>
            <a:pPr algn="just">
              <a:spcBef>
                <a:spcPts val="500"/>
              </a:spcBef>
            </a:pPr>
            <a:endParaRPr lang="en-IN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15CA9-04A6-4AA2-B54C-0DC59A97B43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Results - Continued..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B3D5A8-90AA-445A-B96E-C601F8DF631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904522"/>
            <a:ext cx="8208917" cy="3799593"/>
          </a:xfrm>
        </p:spPr>
        <p:txBody>
          <a:bodyPr>
            <a:noAutofit/>
          </a:bodyPr>
          <a:lstStyle/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Miss X, 25 year old college girl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Nondiabetic, Nonhypertensive, euthyroid patient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No history of addiction. Family history DM present (both parents)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Weight of 82kg, BMI 32. </a:t>
            </a:r>
          </a:p>
          <a:p>
            <a:pPr algn="just">
              <a:spcBef>
                <a:spcPts val="600"/>
              </a:spcBef>
              <a:spcAft>
                <a:spcPts val="1200"/>
              </a:spcAft>
            </a:pPr>
            <a:r>
              <a:rPr lang="en-IN" sz="2800" dirty="0">
                <a:latin typeface="Arial" panose="020B0604020202020204" pitchFamily="34" charset="0"/>
                <a:cs typeface="Arial" panose="020B0604020202020204" pitchFamily="34" charset="0"/>
              </a:rPr>
              <a:t>She accompanies her parents to our out patient clinic.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E7AD12-BB9E-42B5-8492-5A5545F3E77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lvl="0"/>
            <a:r>
              <a:rPr lang="en-IN" dirty="0"/>
              <a:t>Index Patient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700"/>
              </a:spcBef>
            </a:pPr>
            <a:r>
              <a:rPr lang="en-IN" sz="2800" dirty="0"/>
              <a:t>In the DXA subpopulation (140 participants), total fat mass and regional visceral fat mass were reduced from baseline with Semaglutide.</a:t>
            </a:r>
          </a:p>
          <a:p>
            <a:pPr algn="just">
              <a:spcBef>
                <a:spcPts val="700"/>
              </a:spcBef>
            </a:pPr>
            <a:r>
              <a:rPr lang="en-IN" sz="2800" dirty="0"/>
              <a:t>Although total lean body mass decreased in absolute terms (kg), the proportion of lean body mass relative to total body mass increased with Semaglutide</a:t>
            </a:r>
          </a:p>
          <a:p>
            <a:pPr algn="just">
              <a:spcBef>
                <a:spcPts val="700"/>
              </a:spcBef>
            </a:pPr>
            <a:endParaRPr lang="en-IN" sz="3600" dirty="0"/>
          </a:p>
          <a:p>
            <a:pPr algn="just"/>
            <a:endParaRPr lang="en-IN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Results - Continued..</a:t>
            </a:r>
          </a:p>
        </p:txBody>
      </p:sp>
    </p:spTree>
    <p:extLst>
      <p:ext uri="{BB962C8B-B14F-4D97-AF65-F5344CB8AC3E}">
        <p14:creationId xmlns:p14="http://schemas.microsoft.com/office/powerpoint/2010/main" val="1040371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B4920-FC80-48E1-A999-612ED544A4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459865"/>
            <a:ext cx="7886700" cy="4351338"/>
          </a:xfrm>
        </p:spPr>
        <p:txBody>
          <a:bodyPr>
            <a:normAutofit/>
          </a:bodyPr>
          <a:lstStyle/>
          <a:p>
            <a:pPr marL="109728" indent="0" algn="just">
              <a:lnSpc>
                <a:spcPct val="130000"/>
              </a:lnSpc>
              <a:spcBef>
                <a:spcPts val="700"/>
              </a:spcBef>
              <a:buNone/>
            </a:pPr>
            <a:endParaRPr lang="en-IN" sz="2800" dirty="0"/>
          </a:p>
          <a:p>
            <a:pPr marL="0" lvl="0" indent="0" algn="just">
              <a:lnSpc>
                <a:spcPct val="130000"/>
              </a:lnSpc>
              <a:spcBef>
                <a:spcPts val="700"/>
              </a:spcBef>
              <a:buNone/>
            </a:pPr>
            <a:r>
              <a:rPr lang="en-IN" sz="2800" b="1" dirty="0"/>
              <a:t>In overweight or obesity:</a:t>
            </a:r>
          </a:p>
          <a:p>
            <a:pPr marL="0" lvl="0" indent="0" algn="just">
              <a:lnSpc>
                <a:spcPct val="130000"/>
              </a:lnSpc>
              <a:spcBef>
                <a:spcPts val="700"/>
              </a:spcBef>
              <a:buNone/>
            </a:pPr>
            <a:r>
              <a:rPr lang="en-IN" sz="2800" dirty="0" err="1"/>
              <a:t>Semaglutide</a:t>
            </a:r>
            <a:r>
              <a:rPr lang="en-IN" sz="2800" dirty="0"/>
              <a:t> 2.4 mg s/c weekly was associated with sustained, clinically relevant reduction in body weight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99E58-D545-4AAF-92D8-2F7F457918F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Conclusion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92436" y="2393021"/>
            <a:ext cx="7146764" cy="3502681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IN" sz="2800" dirty="0"/>
              <a:t>Large sample size </a:t>
            </a:r>
          </a:p>
          <a:p>
            <a:pPr>
              <a:spcAft>
                <a:spcPts val="3000"/>
              </a:spcAft>
            </a:pPr>
            <a:r>
              <a:rPr lang="en-IN" sz="2800" dirty="0"/>
              <a:t>High rates of adherence to the treatment regimen</a:t>
            </a:r>
          </a:p>
          <a:p>
            <a:pPr>
              <a:spcAft>
                <a:spcPts val="3000"/>
              </a:spcAft>
            </a:pPr>
            <a:r>
              <a:rPr lang="en-IN" sz="2800" dirty="0"/>
              <a:t>Completion of the trial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Strength of the study</a:t>
            </a:r>
          </a:p>
        </p:txBody>
      </p:sp>
    </p:spTree>
    <p:extLst>
      <p:ext uri="{BB962C8B-B14F-4D97-AF65-F5344CB8AC3E}">
        <p14:creationId xmlns:p14="http://schemas.microsoft.com/office/powerpoint/2010/main" val="30357524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7666" y="2409098"/>
            <a:ext cx="8175717" cy="2946673"/>
          </a:xfrm>
        </p:spPr>
        <p:txBody>
          <a:bodyPr>
            <a:normAutofit/>
          </a:bodyPr>
          <a:lstStyle/>
          <a:p>
            <a:pPr>
              <a:spcAft>
                <a:spcPts val="3000"/>
              </a:spcAft>
            </a:pPr>
            <a:r>
              <a:rPr lang="en-IN" sz="2800" dirty="0"/>
              <a:t>The preponderance of women and white participants</a:t>
            </a:r>
          </a:p>
          <a:p>
            <a:pPr>
              <a:spcAft>
                <a:spcPts val="3000"/>
              </a:spcAft>
            </a:pPr>
            <a:r>
              <a:rPr lang="en-IN" sz="2800" dirty="0"/>
              <a:t>The relatively short duration of the trial</a:t>
            </a:r>
          </a:p>
          <a:p>
            <a:pPr>
              <a:spcAft>
                <a:spcPts val="3000"/>
              </a:spcAft>
            </a:pPr>
            <a:r>
              <a:rPr lang="en-IN" sz="2800" dirty="0"/>
              <a:t>The exclusion of persons with type 2 diabetes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Limitation of the study</a:t>
            </a:r>
          </a:p>
        </p:txBody>
      </p:sp>
    </p:spTree>
    <p:extLst>
      <p:ext uri="{BB962C8B-B14F-4D97-AF65-F5344CB8AC3E}">
        <p14:creationId xmlns:p14="http://schemas.microsoft.com/office/powerpoint/2010/main" val="199886006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ts val="600"/>
              </a:spcBef>
              <a:spcAft>
                <a:spcPts val="3000"/>
              </a:spcAft>
            </a:pPr>
            <a:r>
              <a:rPr lang="en-IN" sz="2800" dirty="0"/>
              <a:t>Participants who were enrolled may represent a subgroup with greater commitment to weight-loss. </a:t>
            </a:r>
          </a:p>
          <a:p>
            <a:pPr algn="just">
              <a:spcBef>
                <a:spcPts val="600"/>
              </a:spcBef>
              <a:spcAft>
                <a:spcPts val="3000"/>
              </a:spcAft>
            </a:pPr>
            <a:r>
              <a:rPr lang="en-IN" sz="2800" dirty="0"/>
              <a:t>The DXA data report were performed in only a subpopulation of participants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Limitation of the study - Continued..</a:t>
            </a: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221304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13CA7-CDB5-47BF-8615-A7BD78B09BE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4"/>
            <a:ext cx="8065184" cy="4476701"/>
          </a:xfrm>
        </p:spPr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Obesity is a </a:t>
            </a:r>
            <a:r>
              <a:rPr lang="en-I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 chronic disease 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which </a:t>
            </a:r>
            <a:r>
              <a:rPr lang="en-I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abnormal or excess body fat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impairs health, increases the risk of </a:t>
            </a:r>
            <a:r>
              <a:rPr lang="en-I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long-term medical complications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IN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reduces lifespan</a:t>
            </a:r>
            <a:r>
              <a:rPr lang="en-IN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Obesity can lead to </a:t>
            </a:r>
            <a:r>
              <a:rPr lang="en-I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insulin resistance, hypertension and dyslipidaemia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 Complications : </a:t>
            </a:r>
            <a:r>
              <a:rPr lang="en-I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 2 Diabetes Mellitus, Cardiovascular disease, Non-alcoholic fatty liver diseas</a:t>
            </a:r>
            <a:r>
              <a:rPr lang="en-I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n-IN" sz="2400" dirty="0">
                <a:latin typeface="Arial" panose="020B0604020202020204" pitchFamily="34" charset="0"/>
                <a:cs typeface="Arial" panose="020B0604020202020204" pitchFamily="34" charset="0"/>
              </a:rPr>
              <a:t>and reduced life expectancy.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B68A47-980B-4669-87B1-479429DF4E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Obesity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7AF6D-EBFA-49CC-9D7E-CBDD3BDD3012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IN" sz="2800" dirty="0"/>
              <a:t>A glucagon-like peptide-1 (GLP-1) analogue.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</a:pPr>
            <a:r>
              <a:rPr lang="en-IN" sz="2800" dirty="0"/>
              <a:t>Approved, at doses up to 1 mg subcutaneously once weekly.</a:t>
            </a:r>
          </a:p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IN" sz="2800" dirty="0"/>
              <a:t>Indications: </a:t>
            </a:r>
          </a:p>
          <a:p>
            <a:pPr lvl="2" algn="just">
              <a:lnSpc>
                <a:spcPct val="100000"/>
              </a:lnSpc>
            </a:pPr>
            <a:r>
              <a:rPr lang="en-IN" sz="2800" dirty="0"/>
              <a:t>Treatment of type 2 diabetes in adults </a:t>
            </a:r>
          </a:p>
          <a:p>
            <a:pPr lvl="2" algn="just">
              <a:lnSpc>
                <a:spcPct val="100000"/>
              </a:lnSpc>
            </a:pPr>
            <a:r>
              <a:rPr lang="en-IN" sz="2800" dirty="0"/>
              <a:t>For reducing the risk of cardiovascular events in Type 2 DM and CVD</a:t>
            </a:r>
            <a:r>
              <a:rPr lang="en-IN" dirty="0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F5E88F-7F65-4F60-8967-0532C778FCB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/>
              <a:t>Semaglutide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9FB5284-4667-4F3A-8DE3-93FDCB46FA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07506" y="476667"/>
            <a:ext cx="9036493" cy="6192691"/>
          </a:xfrm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FE0A798C-2DE5-4A3D-B7A2-B49B82B0B0AB}"/>
              </a:ext>
            </a:extLst>
          </p:cNvPr>
          <p:cNvGrpSpPr/>
          <p:nvPr/>
        </p:nvGrpSpPr>
        <p:grpSpPr>
          <a:xfrm>
            <a:off x="412677" y="1557671"/>
            <a:ext cx="7883573" cy="4334310"/>
            <a:chOff x="412677" y="1557671"/>
            <a:chExt cx="7883573" cy="4334310"/>
          </a:xfrm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D969A830-970E-4EB1-944A-2E76A40D8FCF}"/>
                </a:ext>
              </a:extLst>
            </p:cNvPr>
            <p:cNvSpPr/>
            <p:nvPr/>
          </p:nvSpPr>
          <p:spPr>
            <a:xfrm>
              <a:off x="470294" y="2660346"/>
              <a:ext cx="2973034" cy="646334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Reduced appetite &amp; cravings, </a:t>
              </a:r>
              <a:b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</a:b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improved control of eating</a:t>
              </a:r>
            </a:p>
          </p:txBody>
        </p:sp>
        <p:sp>
          <p:nvSpPr>
            <p:cNvPr id="5" name="Rectangle: Rounded Corners 154">
              <a:extLst>
                <a:ext uri="{FF2B5EF4-FFF2-40B4-BE49-F238E27FC236}">
                  <a16:creationId xmlns:a16="http://schemas.microsoft.com/office/drawing/2014/main" id="{EFC973DF-5DD2-4554-A84D-57EC00D65347}"/>
                </a:ext>
              </a:extLst>
            </p:cNvPr>
            <p:cNvSpPr/>
            <p:nvPr/>
          </p:nvSpPr>
          <p:spPr>
            <a:xfrm>
              <a:off x="6413674" y="1557671"/>
              <a:ext cx="1792041" cy="105602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1F497D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D0AE803-3CD1-4B31-91D3-EC3AFE868F9F}"/>
                </a:ext>
              </a:extLst>
            </p:cNvPr>
            <p:cNvSpPr txBox="1"/>
            <p:nvPr/>
          </p:nvSpPr>
          <p:spPr>
            <a:xfrm>
              <a:off x="6286820" y="2655070"/>
              <a:ext cx="2009430" cy="461662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0" tIns="45720" rIns="0" bIns="45720" anchor="t" anchorCtr="1" compatLnSpc="1">
              <a:sp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Reduced </a:t>
              </a:r>
            </a:p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energy intake</a:t>
              </a:r>
            </a:p>
          </p:txBody>
        </p:sp>
        <p:sp>
          <p:nvSpPr>
            <p:cNvPr id="7" name="Rectangle: Rounded Corners 160">
              <a:extLst>
                <a:ext uri="{FF2B5EF4-FFF2-40B4-BE49-F238E27FC236}">
                  <a16:creationId xmlns:a16="http://schemas.microsoft.com/office/drawing/2014/main" id="{137DF180-2636-4D3E-B8F7-E35A9C312A62}"/>
                </a:ext>
              </a:extLst>
            </p:cNvPr>
            <p:cNvSpPr/>
            <p:nvPr/>
          </p:nvSpPr>
          <p:spPr>
            <a:xfrm>
              <a:off x="1047591" y="1558238"/>
              <a:ext cx="1789160" cy="105602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BACC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id="{7026683D-EFFC-4D0E-B2E0-31926B0FD65C}"/>
                </a:ext>
              </a:extLst>
            </p:cNvPr>
            <p:cNvGrpSpPr/>
            <p:nvPr/>
          </p:nvGrpSpPr>
          <p:grpSpPr>
            <a:xfrm>
              <a:off x="6589376" y="1693980"/>
              <a:ext cx="1440673" cy="783394"/>
              <a:chOff x="6589376" y="1693980"/>
              <a:chExt cx="1440673" cy="783394"/>
            </a:xfrm>
          </p:grpSpPr>
          <p:sp>
            <p:nvSpPr>
              <p:cNvPr id="9" name="Freeform 29">
                <a:extLst>
                  <a:ext uri="{FF2B5EF4-FFF2-40B4-BE49-F238E27FC236}">
                    <a16:creationId xmlns:a16="http://schemas.microsoft.com/office/drawing/2014/main" id="{25285FBA-DBA1-427A-9DE8-4D2BFA6492C0}"/>
                  </a:ext>
                </a:extLst>
              </p:cNvPr>
              <p:cNvSpPr/>
              <p:nvPr/>
            </p:nvSpPr>
            <p:spPr>
              <a:xfrm>
                <a:off x="6878071" y="1894490"/>
                <a:ext cx="845481" cy="50360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379"/>
                  <a:gd name="f7" fmla="val 359"/>
                  <a:gd name="f8" fmla="val 198"/>
                  <a:gd name="f9" fmla="val 172"/>
                  <a:gd name="f10" fmla="val 48"/>
                  <a:gd name="f11" fmla="val 201"/>
                  <a:gd name="f12" fmla="val 77"/>
                  <a:gd name="f13" fmla="val 242"/>
                  <a:gd name="f14" fmla="val 72"/>
                  <a:gd name="f15" fmla="val 245"/>
                  <a:gd name="f16" fmla="val 92"/>
                  <a:gd name="f17" fmla="val 255"/>
                  <a:gd name="f18" fmla="val 108"/>
                  <a:gd name="f19" fmla="val 275"/>
                  <a:gd name="f20" fmla="val 112"/>
                  <a:gd name="f21" fmla="val 299"/>
                  <a:gd name="f22" fmla="val 116"/>
                  <a:gd name="f23" fmla="val 313"/>
                  <a:gd name="f24" fmla="val 103"/>
                  <a:gd name="f25" fmla="val 325"/>
                  <a:gd name="f26" fmla="val 80"/>
                  <a:gd name="f27" fmla="val 332"/>
                  <a:gd name="f28" fmla="val 90"/>
                  <a:gd name="f29" fmla="val 339"/>
                  <a:gd name="f30" fmla="val 97"/>
                  <a:gd name="f31" fmla="val 342"/>
                  <a:gd name="f32" fmla="val 106"/>
                  <a:gd name="f33" fmla="val 194"/>
                  <a:gd name="f34" fmla="val 297"/>
                  <a:gd name="f35" fmla="val 241"/>
                  <a:gd name="f36" fmla="val 328"/>
                  <a:gd name="f37" fmla="val 149"/>
                  <a:gd name="f38" fmla="val 49"/>
                  <a:gd name="f39" fmla="val 305"/>
                  <a:gd name="f40" fmla="val 24"/>
                  <a:gd name="f41" fmla="val 211"/>
                  <a:gd name="f42" fmla="val 118"/>
                  <a:gd name="f43" fmla="val 60"/>
                  <a:gd name="f44" fmla="val 22"/>
                  <a:gd name="f45" fmla="val 154"/>
                  <a:gd name="f46" fmla="val 4"/>
                  <a:gd name="f47" fmla="val 168"/>
                  <a:gd name="f48" fmla="val 2"/>
                  <a:gd name="f49" fmla="val 182"/>
                  <a:gd name="f50" fmla="val 1"/>
                  <a:gd name="f51" fmla="+- 0 0 -90"/>
                  <a:gd name="f52" fmla="*/ f3 1 379"/>
                  <a:gd name="f53" fmla="*/ f4 1 359"/>
                  <a:gd name="f54" fmla="val f5"/>
                  <a:gd name="f55" fmla="val f6"/>
                  <a:gd name="f56" fmla="val f7"/>
                  <a:gd name="f57" fmla="*/ f51 f0 1"/>
                  <a:gd name="f58" fmla="+- f56 0 f54"/>
                  <a:gd name="f59" fmla="+- f55 0 f54"/>
                  <a:gd name="f60" fmla="*/ f57 1 f2"/>
                  <a:gd name="f61" fmla="*/ f59 1 379"/>
                  <a:gd name="f62" fmla="*/ f58 1 359"/>
                  <a:gd name="f63" fmla="*/ 198 f59 1"/>
                  <a:gd name="f64" fmla="*/ 0 f58 1"/>
                  <a:gd name="f65" fmla="*/ 242 f59 1"/>
                  <a:gd name="f66" fmla="*/ 72 f58 1"/>
                  <a:gd name="f67" fmla="*/ 275 f59 1"/>
                  <a:gd name="f68" fmla="*/ 112 f58 1"/>
                  <a:gd name="f69" fmla="*/ 325 f59 1"/>
                  <a:gd name="f70" fmla="*/ 80 f58 1"/>
                  <a:gd name="f71" fmla="*/ 342 f59 1"/>
                  <a:gd name="f72" fmla="*/ 106 f58 1"/>
                  <a:gd name="f73" fmla="*/ 241 f59 1"/>
                  <a:gd name="f74" fmla="*/ 328 f58 1"/>
                  <a:gd name="f75" fmla="*/ 24 f59 1"/>
                  <a:gd name="f76" fmla="*/ 211 f58 1"/>
                  <a:gd name="f77" fmla="*/ 154 f59 1"/>
                  <a:gd name="f78" fmla="*/ 4 f58 1"/>
                  <a:gd name="f79" fmla="+- f60 0 f1"/>
                  <a:gd name="f80" fmla="*/ f63 1 379"/>
                  <a:gd name="f81" fmla="*/ f64 1 359"/>
                  <a:gd name="f82" fmla="*/ f65 1 379"/>
                  <a:gd name="f83" fmla="*/ f66 1 359"/>
                  <a:gd name="f84" fmla="*/ f67 1 379"/>
                  <a:gd name="f85" fmla="*/ f68 1 359"/>
                  <a:gd name="f86" fmla="*/ f69 1 379"/>
                  <a:gd name="f87" fmla="*/ f70 1 359"/>
                  <a:gd name="f88" fmla="*/ f71 1 379"/>
                  <a:gd name="f89" fmla="*/ f72 1 359"/>
                  <a:gd name="f90" fmla="*/ f73 1 379"/>
                  <a:gd name="f91" fmla="*/ f74 1 359"/>
                  <a:gd name="f92" fmla="*/ f75 1 379"/>
                  <a:gd name="f93" fmla="*/ f76 1 359"/>
                  <a:gd name="f94" fmla="*/ f77 1 379"/>
                  <a:gd name="f95" fmla="*/ f78 1 359"/>
                  <a:gd name="f96" fmla="*/ 0 1 f61"/>
                  <a:gd name="f97" fmla="*/ f55 1 f61"/>
                  <a:gd name="f98" fmla="*/ 0 1 f62"/>
                  <a:gd name="f99" fmla="*/ f56 1 f62"/>
                  <a:gd name="f100" fmla="*/ f80 1 f61"/>
                  <a:gd name="f101" fmla="*/ f81 1 f62"/>
                  <a:gd name="f102" fmla="*/ f82 1 f61"/>
                  <a:gd name="f103" fmla="*/ f83 1 f62"/>
                  <a:gd name="f104" fmla="*/ f84 1 f61"/>
                  <a:gd name="f105" fmla="*/ f85 1 f62"/>
                  <a:gd name="f106" fmla="*/ f86 1 f61"/>
                  <a:gd name="f107" fmla="*/ f87 1 f62"/>
                  <a:gd name="f108" fmla="*/ f88 1 f61"/>
                  <a:gd name="f109" fmla="*/ f89 1 f62"/>
                  <a:gd name="f110" fmla="*/ f90 1 f61"/>
                  <a:gd name="f111" fmla="*/ f91 1 f62"/>
                  <a:gd name="f112" fmla="*/ f92 1 f61"/>
                  <a:gd name="f113" fmla="*/ f93 1 f62"/>
                  <a:gd name="f114" fmla="*/ f94 1 f61"/>
                  <a:gd name="f115" fmla="*/ f95 1 f62"/>
                  <a:gd name="f116" fmla="*/ f96 f52 1"/>
                  <a:gd name="f117" fmla="*/ f97 f52 1"/>
                  <a:gd name="f118" fmla="*/ f99 f53 1"/>
                  <a:gd name="f119" fmla="*/ f98 f53 1"/>
                  <a:gd name="f120" fmla="*/ f100 f52 1"/>
                  <a:gd name="f121" fmla="*/ f101 f53 1"/>
                  <a:gd name="f122" fmla="*/ f102 f52 1"/>
                  <a:gd name="f123" fmla="*/ f103 f53 1"/>
                  <a:gd name="f124" fmla="*/ f104 f52 1"/>
                  <a:gd name="f125" fmla="*/ f105 f53 1"/>
                  <a:gd name="f126" fmla="*/ f106 f52 1"/>
                  <a:gd name="f127" fmla="*/ f107 f53 1"/>
                  <a:gd name="f128" fmla="*/ f108 f52 1"/>
                  <a:gd name="f129" fmla="*/ f109 f53 1"/>
                  <a:gd name="f130" fmla="*/ f110 f52 1"/>
                  <a:gd name="f131" fmla="*/ f111 f53 1"/>
                  <a:gd name="f132" fmla="*/ f112 f52 1"/>
                  <a:gd name="f133" fmla="*/ f113 f53 1"/>
                  <a:gd name="f134" fmla="*/ f114 f52 1"/>
                  <a:gd name="f135" fmla="*/ f115 f5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79">
                    <a:pos x="f120" y="f121"/>
                  </a:cxn>
                  <a:cxn ang="f79">
                    <a:pos x="f122" y="f123"/>
                  </a:cxn>
                  <a:cxn ang="f79">
                    <a:pos x="f124" y="f125"/>
                  </a:cxn>
                  <a:cxn ang="f79">
                    <a:pos x="f126" y="f127"/>
                  </a:cxn>
                  <a:cxn ang="f79">
                    <a:pos x="f128" y="f129"/>
                  </a:cxn>
                  <a:cxn ang="f79">
                    <a:pos x="f130" y="f131"/>
                  </a:cxn>
                  <a:cxn ang="f79">
                    <a:pos x="f132" y="f133"/>
                  </a:cxn>
                  <a:cxn ang="f79">
                    <a:pos x="f134" y="f135"/>
                  </a:cxn>
                  <a:cxn ang="f79">
                    <a:pos x="f120" y="f121"/>
                  </a:cxn>
                </a:cxnLst>
                <a:rect l="f116" t="f119" r="f117" b="f118"/>
                <a:pathLst>
                  <a:path w="379" h="359">
                    <a:moveTo>
                      <a:pt x="f8" y="f5"/>
                    </a:moveTo>
                    <a:cubicBezTo>
                      <a:pt x="f9" y="f10"/>
                      <a:pt x="f11" y="f12"/>
                      <a:pt x="f13" y="f14"/>
                    </a:cubicBezTo>
                    <a:cubicBezTo>
                      <a:pt x="f15" y="f16"/>
                      <a:pt x="f17" y="f18"/>
                      <a:pt x="f19" y="f20"/>
                    </a:cubicBezTo>
                    <a:cubicBezTo>
                      <a:pt x="f21" y="f22"/>
                      <a:pt x="f23" y="f24"/>
                      <a:pt x="f25" y="f26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6" y="f33"/>
                      <a:pt x="f27" y="f34"/>
                      <a:pt x="f35" y="f36"/>
                    </a:cubicBezTo>
                    <a:cubicBezTo>
                      <a:pt x="f37" y="f7"/>
                      <a:pt x="f38" y="f39"/>
                      <a:pt x="f40" y="f41"/>
                    </a:cubicBezTo>
                    <a:cubicBezTo>
                      <a:pt x="f5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8" y="f5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121916" tIns="60963" rIns="121916" bIns="60963" anchor="t" anchorCtr="0" compatLnSpc="1">
                <a:noAutofit/>
              </a:bodyPr>
              <a:lstStyle/>
              <a:p>
                <a:pPr marL="0" marR="0" lvl="0" indent="0" algn="l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  <p:sp>
            <p:nvSpPr>
              <p:cNvPr id="10" name="Freeform 30">
                <a:extLst>
                  <a:ext uri="{FF2B5EF4-FFF2-40B4-BE49-F238E27FC236}">
                    <a16:creationId xmlns:a16="http://schemas.microsoft.com/office/drawing/2014/main" id="{2D0E3F40-6781-4152-860A-6B125CE41B7C}"/>
                  </a:ext>
                </a:extLst>
              </p:cNvPr>
              <p:cNvSpPr/>
              <p:nvPr/>
            </p:nvSpPr>
            <p:spPr>
              <a:xfrm>
                <a:off x="6755166" y="1817086"/>
                <a:ext cx="1070542" cy="660288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80"/>
                  <a:gd name="f7" fmla="val 470"/>
                  <a:gd name="f8" fmla="val 411"/>
                  <a:gd name="f9" fmla="val 155"/>
                  <a:gd name="f10" fmla="val 422"/>
                  <a:gd name="f11" fmla="val 149"/>
                  <a:gd name="f12" fmla="val 433"/>
                  <a:gd name="f13" fmla="val 142"/>
                  <a:gd name="f14" fmla="val 445"/>
                  <a:gd name="f15" fmla="val 136"/>
                  <a:gd name="f16" fmla="val 191"/>
                  <a:gd name="f17" fmla="val 472"/>
                  <a:gd name="f18" fmla="val 297"/>
                  <a:gd name="f19" fmla="val 416"/>
                  <a:gd name="f20" fmla="val 365"/>
                  <a:gd name="f21" fmla="val 349"/>
                  <a:gd name="f22" fmla="val 238"/>
                  <a:gd name="f23" fmla="val 144"/>
                  <a:gd name="f24" fmla="val 425"/>
                  <a:gd name="f25" fmla="val 51"/>
                  <a:gd name="f26" fmla="val 380"/>
                  <a:gd name="f27" fmla="val 275"/>
                  <a:gd name="f28" fmla="val 23"/>
                  <a:gd name="f29" fmla="val 175"/>
                  <a:gd name="f30" fmla="val 46"/>
                  <a:gd name="f31" fmla="val 75"/>
                  <a:gd name="f32" fmla="val 134"/>
                  <a:gd name="f33" fmla="val 1"/>
                  <a:gd name="f34" fmla="val 232"/>
                  <a:gd name="f35" fmla="val 235"/>
                  <a:gd name="f36" fmla="val 14"/>
                  <a:gd name="f37" fmla="val 237"/>
                  <a:gd name="f38" fmla="val 28"/>
                  <a:gd name="f39" fmla="val 239"/>
                  <a:gd name="f40" fmla="val 42"/>
                  <a:gd name="f41" fmla="val 112"/>
                  <a:gd name="f42" fmla="val 49"/>
                  <a:gd name="f43" fmla="val 47"/>
                  <a:gd name="f44" fmla="val 158"/>
                  <a:gd name="f45" fmla="val 64"/>
                  <a:gd name="f46" fmla="val 253"/>
                  <a:gd name="f47" fmla="val 82"/>
                  <a:gd name="f48" fmla="val 357"/>
                  <a:gd name="f49" fmla="val 178"/>
                  <a:gd name="f50" fmla="val 421"/>
                  <a:gd name="f51" fmla="val 281"/>
                  <a:gd name="f52" fmla="val 400"/>
                  <a:gd name="f53" fmla="val 364"/>
                  <a:gd name="f54" fmla="val 383"/>
                  <a:gd name="f55" fmla="val 456"/>
                  <a:gd name="f56" fmla="val 289"/>
                  <a:gd name="f57" fmla="+- 0 0 -90"/>
                  <a:gd name="f58" fmla="*/ f3 1 480"/>
                  <a:gd name="f59" fmla="*/ f4 1 470"/>
                  <a:gd name="f60" fmla="val f5"/>
                  <a:gd name="f61" fmla="val f6"/>
                  <a:gd name="f62" fmla="val f7"/>
                  <a:gd name="f63" fmla="*/ f57 f0 1"/>
                  <a:gd name="f64" fmla="+- f62 0 f60"/>
                  <a:gd name="f65" fmla="+- f61 0 f60"/>
                  <a:gd name="f66" fmla="*/ f63 1 f2"/>
                  <a:gd name="f67" fmla="*/ f65 1 480"/>
                  <a:gd name="f68" fmla="*/ f64 1 470"/>
                  <a:gd name="f69" fmla="*/ 411 f65 1"/>
                  <a:gd name="f70" fmla="*/ 155 f64 1"/>
                  <a:gd name="f71" fmla="*/ 445 f65 1"/>
                  <a:gd name="f72" fmla="*/ 136 f64 1"/>
                  <a:gd name="f73" fmla="*/ 416 f65 1"/>
                  <a:gd name="f74" fmla="*/ 365 f64 1"/>
                  <a:gd name="f75" fmla="*/ 144 f65 1"/>
                  <a:gd name="f76" fmla="*/ 425 f64 1"/>
                  <a:gd name="f77" fmla="*/ 23 f65 1"/>
                  <a:gd name="f78" fmla="*/ 175 f64 1"/>
                  <a:gd name="f79" fmla="*/ 232 f65 1"/>
                  <a:gd name="f80" fmla="*/ 0 f64 1"/>
                  <a:gd name="f81" fmla="*/ 239 f65 1"/>
                  <a:gd name="f82" fmla="*/ 42 f64 1"/>
                  <a:gd name="f83" fmla="*/ 64 f65 1"/>
                  <a:gd name="f84" fmla="*/ 253 f64 1"/>
                  <a:gd name="f85" fmla="*/ 281 f65 1"/>
                  <a:gd name="f86" fmla="*/ 400 f64 1"/>
                  <a:gd name="f87" fmla="+- f66 0 f1"/>
                  <a:gd name="f88" fmla="*/ f69 1 480"/>
                  <a:gd name="f89" fmla="*/ f70 1 470"/>
                  <a:gd name="f90" fmla="*/ f71 1 480"/>
                  <a:gd name="f91" fmla="*/ f72 1 470"/>
                  <a:gd name="f92" fmla="*/ f73 1 480"/>
                  <a:gd name="f93" fmla="*/ f74 1 470"/>
                  <a:gd name="f94" fmla="*/ f75 1 480"/>
                  <a:gd name="f95" fmla="*/ f76 1 470"/>
                  <a:gd name="f96" fmla="*/ f77 1 480"/>
                  <a:gd name="f97" fmla="*/ f78 1 470"/>
                  <a:gd name="f98" fmla="*/ f79 1 480"/>
                  <a:gd name="f99" fmla="*/ f80 1 470"/>
                  <a:gd name="f100" fmla="*/ f81 1 480"/>
                  <a:gd name="f101" fmla="*/ f82 1 470"/>
                  <a:gd name="f102" fmla="*/ f83 1 480"/>
                  <a:gd name="f103" fmla="*/ f84 1 470"/>
                  <a:gd name="f104" fmla="*/ f85 1 480"/>
                  <a:gd name="f105" fmla="*/ f86 1 470"/>
                  <a:gd name="f106" fmla="*/ 0 1 f67"/>
                  <a:gd name="f107" fmla="*/ f61 1 f67"/>
                  <a:gd name="f108" fmla="*/ 0 1 f68"/>
                  <a:gd name="f109" fmla="*/ f62 1 f68"/>
                  <a:gd name="f110" fmla="*/ f88 1 f67"/>
                  <a:gd name="f111" fmla="*/ f89 1 f68"/>
                  <a:gd name="f112" fmla="*/ f90 1 f67"/>
                  <a:gd name="f113" fmla="*/ f91 1 f68"/>
                  <a:gd name="f114" fmla="*/ f92 1 f67"/>
                  <a:gd name="f115" fmla="*/ f93 1 f68"/>
                  <a:gd name="f116" fmla="*/ f94 1 f67"/>
                  <a:gd name="f117" fmla="*/ f95 1 f68"/>
                  <a:gd name="f118" fmla="*/ f96 1 f67"/>
                  <a:gd name="f119" fmla="*/ f97 1 f68"/>
                  <a:gd name="f120" fmla="*/ f98 1 f67"/>
                  <a:gd name="f121" fmla="*/ f99 1 f68"/>
                  <a:gd name="f122" fmla="*/ f100 1 f67"/>
                  <a:gd name="f123" fmla="*/ f101 1 f68"/>
                  <a:gd name="f124" fmla="*/ f102 1 f67"/>
                  <a:gd name="f125" fmla="*/ f103 1 f68"/>
                  <a:gd name="f126" fmla="*/ f104 1 f67"/>
                  <a:gd name="f127" fmla="*/ f105 1 f68"/>
                  <a:gd name="f128" fmla="*/ f106 f58 1"/>
                  <a:gd name="f129" fmla="*/ f107 f58 1"/>
                  <a:gd name="f130" fmla="*/ f109 f59 1"/>
                  <a:gd name="f131" fmla="*/ f108 f59 1"/>
                  <a:gd name="f132" fmla="*/ f110 f58 1"/>
                  <a:gd name="f133" fmla="*/ f111 f59 1"/>
                  <a:gd name="f134" fmla="*/ f112 f58 1"/>
                  <a:gd name="f135" fmla="*/ f113 f59 1"/>
                  <a:gd name="f136" fmla="*/ f114 f58 1"/>
                  <a:gd name="f137" fmla="*/ f115 f59 1"/>
                  <a:gd name="f138" fmla="*/ f116 f58 1"/>
                  <a:gd name="f139" fmla="*/ f117 f59 1"/>
                  <a:gd name="f140" fmla="*/ f118 f58 1"/>
                  <a:gd name="f141" fmla="*/ f119 f59 1"/>
                  <a:gd name="f142" fmla="*/ f120 f58 1"/>
                  <a:gd name="f143" fmla="*/ f121 f59 1"/>
                  <a:gd name="f144" fmla="*/ f122 f58 1"/>
                  <a:gd name="f145" fmla="*/ f123 f59 1"/>
                  <a:gd name="f146" fmla="*/ f124 f58 1"/>
                  <a:gd name="f147" fmla="*/ f125 f59 1"/>
                  <a:gd name="f148" fmla="*/ f126 f58 1"/>
                  <a:gd name="f149" fmla="*/ f127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7">
                    <a:pos x="f132" y="f133"/>
                  </a:cxn>
                  <a:cxn ang="f87">
                    <a:pos x="f134" y="f135"/>
                  </a:cxn>
                  <a:cxn ang="f87">
                    <a:pos x="f136" y="f137"/>
                  </a:cxn>
                  <a:cxn ang="f87">
                    <a:pos x="f138" y="f139"/>
                  </a:cxn>
                  <a:cxn ang="f87">
                    <a:pos x="f140" y="f141"/>
                  </a:cxn>
                  <a:cxn ang="f87">
                    <a:pos x="f142" y="f143"/>
                  </a:cxn>
                  <a:cxn ang="f87">
                    <a:pos x="f144" y="f145"/>
                  </a:cxn>
                  <a:cxn ang="f87">
                    <a:pos x="f146" y="f147"/>
                  </a:cxn>
                  <a:cxn ang="f87">
                    <a:pos x="f148" y="f149"/>
                  </a:cxn>
                  <a:cxn ang="f87">
                    <a:pos x="f132" y="f133"/>
                  </a:cxn>
                </a:cxnLst>
                <a:rect l="f128" t="f131" r="f129" b="f130"/>
                <a:pathLst>
                  <a:path w="480" h="470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6" y="f16"/>
                      <a:pt x="f17" y="f18"/>
                      <a:pt x="f19" y="f20"/>
                    </a:cubicBezTo>
                    <a:cubicBezTo>
                      <a:pt x="f21" y="f14"/>
                      <a:pt x="f22" y="f7"/>
                      <a:pt x="f23" y="f24"/>
                    </a:cubicBezTo>
                    <a:cubicBezTo>
                      <a:pt x="f25" y="f26"/>
                      <a:pt x="f5" y="f27"/>
                      <a:pt x="f28" y="f29"/>
                    </a:cubicBezTo>
                    <a:cubicBezTo>
                      <a:pt x="f30" y="f31"/>
                      <a:pt x="f32" y="f33"/>
                      <a:pt x="f34" y="f5"/>
                    </a:cubicBezTo>
                    <a:cubicBezTo>
                      <a:pt x="f35" y="f36"/>
                      <a:pt x="f37" y="f38"/>
                      <a:pt x="f39" y="f40"/>
                    </a:cubicBezTo>
                    <a:cubicBezTo>
                      <a:pt x="f41" y="f42"/>
                      <a:pt x="f43" y="f44"/>
                      <a:pt x="f45" y="f46"/>
                    </a:cubicBezTo>
                    <a:cubicBezTo>
                      <a:pt x="f47" y="f48"/>
                      <a:pt x="f49" y="f50"/>
                      <a:pt x="f51" y="f52"/>
                    </a:cubicBezTo>
                    <a:cubicBezTo>
                      <a:pt x="f53" y="f54"/>
                      <a:pt x="f55" y="f56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121916" tIns="60963" rIns="121916" bIns="60963" anchor="t" anchorCtr="0" compatLnSpc="1">
                <a:noAutofit/>
              </a:bodyPr>
              <a:lstStyle/>
              <a:p>
                <a:pPr marL="0" marR="0" lvl="0" indent="0" algn="l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  <p:sp>
            <p:nvSpPr>
              <p:cNvPr id="11" name="Freeform 31">
                <a:extLst>
                  <a:ext uri="{FF2B5EF4-FFF2-40B4-BE49-F238E27FC236}">
                    <a16:creationId xmlns:a16="http://schemas.microsoft.com/office/drawing/2014/main" id="{BEBED854-444C-4D3B-A1C1-F7D5B684C199}"/>
                  </a:ext>
                </a:extLst>
              </p:cNvPr>
              <p:cNvSpPr/>
              <p:nvPr/>
            </p:nvSpPr>
            <p:spPr>
              <a:xfrm>
                <a:off x="7802026" y="1693980"/>
                <a:ext cx="228023" cy="75261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02"/>
                  <a:gd name="f7" fmla="val 536"/>
                  <a:gd name="f8" fmla="val 77"/>
                  <a:gd name="f9" fmla="val 9"/>
                  <a:gd name="f10" fmla="val 79"/>
                  <a:gd name="f11" fmla="val 54"/>
                  <a:gd name="f12" fmla="val 82"/>
                  <a:gd name="f13" fmla="val 100"/>
                  <a:gd name="f14" fmla="val 84"/>
                  <a:gd name="f15" fmla="val 146"/>
                  <a:gd name="f16" fmla="val 89"/>
                  <a:gd name="f17" fmla="val 263"/>
                  <a:gd name="f18" fmla="val 95"/>
                  <a:gd name="f19" fmla="val 381"/>
                  <a:gd name="f20" fmla="val 499"/>
                  <a:gd name="f21" fmla="val 523"/>
                  <a:gd name="f22" fmla="val 90"/>
                  <a:gd name="f23" fmla="val 535"/>
                  <a:gd name="f24" fmla="val 69"/>
                  <a:gd name="f25" fmla="val 47"/>
                  <a:gd name="f26" fmla="val 36"/>
                  <a:gd name="f27" fmla="val 522"/>
                  <a:gd name="f28" fmla="val 38"/>
                  <a:gd name="f29" fmla="val 497"/>
                  <a:gd name="f30" fmla="val 42"/>
                  <a:gd name="f31" fmla="val 430"/>
                  <a:gd name="f32" fmla="val 363"/>
                  <a:gd name="f33" fmla="val 52"/>
                  <a:gd name="f34" fmla="val 296"/>
                  <a:gd name="f35" fmla="val 53"/>
                  <a:gd name="f36" fmla="val 284"/>
                  <a:gd name="f37" fmla="val 275"/>
                  <a:gd name="f38" fmla="val 39"/>
                  <a:gd name="f39" fmla="val 269"/>
                  <a:gd name="f40" fmla="val 32"/>
                  <a:gd name="f41" fmla="val 265"/>
                  <a:gd name="f42" fmla="val 26"/>
                  <a:gd name="f43" fmla="val 257"/>
                  <a:gd name="f44" fmla="val 23"/>
                  <a:gd name="f45" fmla="val 250"/>
                  <a:gd name="f46" fmla="val 170"/>
                  <a:gd name="f47" fmla="val 11"/>
                  <a:gd name="f48" fmla="val 24"/>
                  <a:gd name="f49" fmla="val 58"/>
                  <a:gd name="f50" fmla="val 16"/>
                  <a:gd name="f51" fmla="val 61"/>
                  <a:gd name="f52" fmla="val 8"/>
                  <a:gd name="f53" fmla="val 65"/>
                  <a:gd name="f54" fmla="val 3"/>
                  <a:gd name="f55" fmla="val 73"/>
                  <a:gd name="f56" fmla="val 6"/>
                  <a:gd name="f57" fmla="+- 0 0 -90"/>
                  <a:gd name="f58" fmla="*/ f3 1 102"/>
                  <a:gd name="f59" fmla="*/ f4 1 536"/>
                  <a:gd name="f60" fmla="val f5"/>
                  <a:gd name="f61" fmla="val f6"/>
                  <a:gd name="f62" fmla="val f7"/>
                  <a:gd name="f63" fmla="*/ f57 f0 1"/>
                  <a:gd name="f64" fmla="+- f62 0 f60"/>
                  <a:gd name="f65" fmla="+- f61 0 f60"/>
                  <a:gd name="f66" fmla="*/ f63 1 f2"/>
                  <a:gd name="f67" fmla="*/ f65 1 102"/>
                  <a:gd name="f68" fmla="*/ f64 1 536"/>
                  <a:gd name="f69" fmla="*/ 77 f65 1"/>
                  <a:gd name="f70" fmla="*/ 9 f64 1"/>
                  <a:gd name="f71" fmla="*/ 84 f65 1"/>
                  <a:gd name="f72" fmla="*/ 146 f64 1"/>
                  <a:gd name="f73" fmla="*/ 100 f65 1"/>
                  <a:gd name="f74" fmla="*/ 499 f64 1"/>
                  <a:gd name="f75" fmla="*/ 69 f65 1"/>
                  <a:gd name="f76" fmla="*/ 536 f64 1"/>
                  <a:gd name="f77" fmla="*/ 38 f65 1"/>
                  <a:gd name="f78" fmla="*/ 497 f64 1"/>
                  <a:gd name="f79" fmla="*/ 52 f65 1"/>
                  <a:gd name="f80" fmla="*/ 296 f64 1"/>
                  <a:gd name="f81" fmla="*/ 39 f65 1"/>
                  <a:gd name="f82" fmla="*/ 269 f64 1"/>
                  <a:gd name="f83" fmla="*/ 23 f65 1"/>
                  <a:gd name="f84" fmla="*/ 250 f64 1"/>
                  <a:gd name="f85" fmla="*/ 53 f65 1"/>
                  <a:gd name="f86" fmla="*/ 24 f64 1"/>
                  <a:gd name="f87" fmla="*/ 65 f65 1"/>
                  <a:gd name="f88" fmla="*/ 0 f64 1"/>
                  <a:gd name="f89" fmla="+- f66 0 f1"/>
                  <a:gd name="f90" fmla="*/ f69 1 102"/>
                  <a:gd name="f91" fmla="*/ f70 1 536"/>
                  <a:gd name="f92" fmla="*/ f71 1 102"/>
                  <a:gd name="f93" fmla="*/ f72 1 536"/>
                  <a:gd name="f94" fmla="*/ f73 1 102"/>
                  <a:gd name="f95" fmla="*/ f74 1 536"/>
                  <a:gd name="f96" fmla="*/ f75 1 102"/>
                  <a:gd name="f97" fmla="*/ f76 1 536"/>
                  <a:gd name="f98" fmla="*/ f77 1 102"/>
                  <a:gd name="f99" fmla="*/ f78 1 536"/>
                  <a:gd name="f100" fmla="*/ f79 1 102"/>
                  <a:gd name="f101" fmla="*/ f80 1 536"/>
                  <a:gd name="f102" fmla="*/ f81 1 102"/>
                  <a:gd name="f103" fmla="*/ f82 1 536"/>
                  <a:gd name="f104" fmla="*/ f83 1 102"/>
                  <a:gd name="f105" fmla="*/ f84 1 536"/>
                  <a:gd name="f106" fmla="*/ f85 1 102"/>
                  <a:gd name="f107" fmla="*/ f86 1 536"/>
                  <a:gd name="f108" fmla="*/ f87 1 102"/>
                  <a:gd name="f109" fmla="*/ f88 1 536"/>
                  <a:gd name="f110" fmla="*/ 0 1 f67"/>
                  <a:gd name="f111" fmla="*/ f61 1 f67"/>
                  <a:gd name="f112" fmla="*/ 0 1 f68"/>
                  <a:gd name="f113" fmla="*/ f62 1 f68"/>
                  <a:gd name="f114" fmla="*/ f90 1 f67"/>
                  <a:gd name="f115" fmla="*/ f91 1 f68"/>
                  <a:gd name="f116" fmla="*/ f92 1 f67"/>
                  <a:gd name="f117" fmla="*/ f93 1 f68"/>
                  <a:gd name="f118" fmla="*/ f94 1 f67"/>
                  <a:gd name="f119" fmla="*/ f95 1 f68"/>
                  <a:gd name="f120" fmla="*/ f96 1 f67"/>
                  <a:gd name="f121" fmla="*/ f97 1 f68"/>
                  <a:gd name="f122" fmla="*/ f98 1 f67"/>
                  <a:gd name="f123" fmla="*/ f99 1 f68"/>
                  <a:gd name="f124" fmla="*/ f100 1 f67"/>
                  <a:gd name="f125" fmla="*/ f101 1 f68"/>
                  <a:gd name="f126" fmla="*/ f102 1 f67"/>
                  <a:gd name="f127" fmla="*/ f103 1 f68"/>
                  <a:gd name="f128" fmla="*/ f104 1 f67"/>
                  <a:gd name="f129" fmla="*/ f105 1 f68"/>
                  <a:gd name="f130" fmla="*/ f106 1 f67"/>
                  <a:gd name="f131" fmla="*/ f107 1 f68"/>
                  <a:gd name="f132" fmla="*/ f108 1 f67"/>
                  <a:gd name="f133" fmla="*/ f109 1 f68"/>
                  <a:gd name="f134" fmla="*/ f110 f58 1"/>
                  <a:gd name="f135" fmla="*/ f111 f58 1"/>
                  <a:gd name="f136" fmla="*/ f113 f59 1"/>
                  <a:gd name="f137" fmla="*/ f112 f59 1"/>
                  <a:gd name="f138" fmla="*/ f114 f58 1"/>
                  <a:gd name="f139" fmla="*/ f115 f59 1"/>
                  <a:gd name="f140" fmla="*/ f116 f58 1"/>
                  <a:gd name="f141" fmla="*/ f117 f59 1"/>
                  <a:gd name="f142" fmla="*/ f118 f58 1"/>
                  <a:gd name="f143" fmla="*/ f119 f59 1"/>
                  <a:gd name="f144" fmla="*/ f120 f58 1"/>
                  <a:gd name="f145" fmla="*/ f121 f59 1"/>
                  <a:gd name="f146" fmla="*/ f122 f58 1"/>
                  <a:gd name="f147" fmla="*/ f123 f59 1"/>
                  <a:gd name="f148" fmla="*/ f124 f58 1"/>
                  <a:gd name="f149" fmla="*/ f125 f59 1"/>
                  <a:gd name="f150" fmla="*/ f126 f58 1"/>
                  <a:gd name="f151" fmla="*/ f127 f59 1"/>
                  <a:gd name="f152" fmla="*/ f128 f58 1"/>
                  <a:gd name="f153" fmla="*/ f129 f59 1"/>
                  <a:gd name="f154" fmla="*/ f130 f58 1"/>
                  <a:gd name="f155" fmla="*/ f131 f59 1"/>
                  <a:gd name="f156" fmla="*/ f132 f58 1"/>
                  <a:gd name="f157" fmla="*/ f133 f59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89">
                    <a:pos x="f138" y="f139"/>
                  </a:cxn>
                  <a:cxn ang="f89">
                    <a:pos x="f140" y="f141"/>
                  </a:cxn>
                  <a:cxn ang="f89">
                    <a:pos x="f142" y="f143"/>
                  </a:cxn>
                  <a:cxn ang="f89">
                    <a:pos x="f144" y="f145"/>
                  </a:cxn>
                  <a:cxn ang="f89">
                    <a:pos x="f146" y="f147"/>
                  </a:cxn>
                  <a:cxn ang="f89">
                    <a:pos x="f148" y="f149"/>
                  </a:cxn>
                  <a:cxn ang="f89">
                    <a:pos x="f150" y="f151"/>
                  </a:cxn>
                  <a:cxn ang="f89">
                    <a:pos x="f152" y="f153"/>
                  </a:cxn>
                  <a:cxn ang="f89">
                    <a:pos x="f154" y="f155"/>
                  </a:cxn>
                  <a:cxn ang="f89">
                    <a:pos x="f156" y="f157"/>
                  </a:cxn>
                  <a:cxn ang="f89">
                    <a:pos x="f138" y="f139"/>
                  </a:cxn>
                </a:cxnLst>
                <a:rect l="f134" t="f137" r="f135" b="f136"/>
                <a:pathLst>
                  <a:path w="102" h="536">
                    <a:moveTo>
                      <a:pt x="f8" y="f9"/>
                    </a:moveTo>
                    <a:cubicBezTo>
                      <a:pt x="f10" y="f11"/>
                      <a:pt x="f12" y="f13"/>
                      <a:pt x="f14" y="f15"/>
                    </a:cubicBezTo>
                    <a:cubicBezTo>
                      <a:pt x="f16" y="f17"/>
                      <a:pt x="f18" y="f19"/>
                      <a:pt x="f13" y="f20"/>
                    </a:cubicBezTo>
                    <a:cubicBezTo>
                      <a:pt x="f6" y="f21"/>
                      <a:pt x="f22" y="f23"/>
                      <a:pt x="f24" y="f7"/>
                    </a:cubicBezTo>
                    <a:cubicBezTo>
                      <a:pt x="f25" y="f7"/>
                      <a:pt x="f26" y="f27"/>
                      <a:pt x="f28" y="f29"/>
                    </a:cubicBezTo>
                    <a:cubicBezTo>
                      <a:pt x="f30" y="f31"/>
                      <a:pt x="f25" y="f32"/>
                      <a:pt x="f33" y="f34"/>
                    </a:cubicBezTo>
                    <a:cubicBezTo>
                      <a:pt x="f35" y="f36"/>
                      <a:pt x="f33" y="f37"/>
                      <a:pt x="f38" y="f39"/>
                    </a:cubicBezTo>
                    <a:cubicBezTo>
                      <a:pt x="f40" y="f41"/>
                      <a:pt x="f42" y="f43"/>
                      <a:pt x="f44" y="f45"/>
                    </a:cubicBezTo>
                    <a:cubicBezTo>
                      <a:pt x="f5" y="f46"/>
                      <a:pt x="f47" y="f18"/>
                      <a:pt x="f35" y="f48"/>
                    </a:cubicBezTo>
                    <a:cubicBezTo>
                      <a:pt x="f49" y="f50"/>
                      <a:pt x="f51" y="f52"/>
                      <a:pt x="f53" y="f5"/>
                    </a:cubicBezTo>
                    <a:cubicBezTo>
                      <a:pt x="f24" y="f54"/>
                      <a:pt x="f55" y="f56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121916" tIns="60963" rIns="121916" bIns="60963" anchor="t" anchorCtr="0" compatLnSpc="1">
                <a:noAutofit/>
              </a:bodyPr>
              <a:lstStyle/>
              <a:p>
                <a:pPr marL="0" marR="0" lvl="0" indent="0" algn="l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  <p:sp>
            <p:nvSpPr>
              <p:cNvPr id="12" name="Freeform 32">
                <a:extLst>
                  <a:ext uri="{FF2B5EF4-FFF2-40B4-BE49-F238E27FC236}">
                    <a16:creationId xmlns:a16="http://schemas.microsoft.com/office/drawing/2014/main" id="{89303517-9ED8-4577-8618-858C7ABED722}"/>
                  </a:ext>
                </a:extLst>
              </p:cNvPr>
              <p:cNvSpPr/>
              <p:nvPr/>
            </p:nvSpPr>
            <p:spPr>
              <a:xfrm>
                <a:off x="6589376" y="1794702"/>
                <a:ext cx="183611" cy="651894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82"/>
                  <a:gd name="f7" fmla="val 464"/>
                  <a:gd name="f8" fmla="val 80"/>
                  <a:gd name="f9" fmla="val 75"/>
                  <a:gd name="f10" fmla="val 89"/>
                  <a:gd name="f11" fmla="val 79"/>
                  <a:gd name="f12" fmla="val 103"/>
                  <a:gd name="f13" fmla="val 117"/>
                  <a:gd name="f14" fmla="val 136"/>
                  <a:gd name="f15" fmla="val 153"/>
                  <a:gd name="f16" fmla="val 60"/>
                  <a:gd name="f17" fmla="val 163"/>
                  <a:gd name="f18" fmla="val 56"/>
                  <a:gd name="f19" fmla="val 165"/>
                  <a:gd name="f20" fmla="val 55"/>
                  <a:gd name="f21" fmla="val 174"/>
                  <a:gd name="f22" fmla="val 258"/>
                  <a:gd name="f23" fmla="val 66"/>
                  <a:gd name="f24" fmla="val 336"/>
                  <a:gd name="f25" fmla="val 71"/>
                  <a:gd name="f26" fmla="val 413"/>
                  <a:gd name="f27" fmla="val 420"/>
                  <a:gd name="f28" fmla="val 72"/>
                  <a:gd name="f29" fmla="val 427"/>
                  <a:gd name="f30" fmla="val 433"/>
                  <a:gd name="f31" fmla="val 452"/>
                  <a:gd name="f32" fmla="val 40"/>
                  <a:gd name="f33" fmla="val 21"/>
                  <a:gd name="f34" fmla="val 463"/>
                  <a:gd name="f35" fmla="val 8"/>
                  <a:gd name="f36" fmla="val 451"/>
                  <a:gd name="f37" fmla="val 9"/>
                  <a:gd name="f38" fmla="val 14"/>
                  <a:gd name="f39" fmla="val 351"/>
                  <a:gd name="f40" fmla="val 20"/>
                  <a:gd name="f41" fmla="val 269"/>
                  <a:gd name="f42" fmla="val 26"/>
                  <a:gd name="f43" fmla="val 188"/>
                  <a:gd name="f44" fmla="val 27"/>
                  <a:gd name="f45" fmla="val 164"/>
                  <a:gd name="f46" fmla="val 13"/>
                  <a:gd name="f47" fmla="val 156"/>
                  <a:gd name="f48" fmla="val 7"/>
                  <a:gd name="f49" fmla="val 152"/>
                  <a:gd name="f50" fmla="val 1"/>
                  <a:gd name="f51" fmla="val 141"/>
                  <a:gd name="f52" fmla="val 133"/>
                  <a:gd name="f53" fmla="val 94"/>
                  <a:gd name="f54" fmla="val 15"/>
                  <a:gd name="f55" fmla="val 10"/>
                  <a:gd name="f56" fmla="val 6"/>
                  <a:gd name="f57" fmla="val 5"/>
                  <a:gd name="f58" fmla="val 11"/>
                  <a:gd name="f59" fmla="val 16"/>
                  <a:gd name="f60" fmla="val 17"/>
                  <a:gd name="f61" fmla="val 41"/>
                  <a:gd name="f62" fmla="val 65"/>
                  <a:gd name="f63" fmla="val 93"/>
                  <a:gd name="f64" fmla="val 98"/>
                  <a:gd name="f65" fmla="val 24"/>
                  <a:gd name="f66" fmla="val 32"/>
                  <a:gd name="f67" fmla="val 88"/>
                  <a:gd name="f68" fmla="val 33"/>
                  <a:gd name="f69" fmla="val 64"/>
                  <a:gd name="f70" fmla="val 38"/>
                  <a:gd name="f71" fmla="val 43"/>
                  <a:gd name="f72" fmla="val 48"/>
                  <a:gd name="f73" fmla="val 49"/>
                  <a:gd name="f74" fmla="val 39"/>
                  <a:gd name="f75" fmla="val 63"/>
                  <a:gd name="f76" fmla="val 86"/>
                  <a:gd name="f77" fmla="val 92"/>
                  <a:gd name="f78" fmla="val 54"/>
                  <a:gd name="f79" fmla="val 97"/>
                  <a:gd name="f80" fmla="val 57"/>
                  <a:gd name="f81" fmla="val 59"/>
                  <a:gd name="f82" fmla="val 87"/>
                  <a:gd name="f83" fmla="val 69"/>
                  <a:gd name="f84" fmla="val 12"/>
                  <a:gd name="f85" fmla="val 81"/>
                  <a:gd name="f86" fmla="val 37"/>
                  <a:gd name="f87" fmla="+- 0 0 -90"/>
                  <a:gd name="f88" fmla="*/ f3 1 82"/>
                  <a:gd name="f89" fmla="*/ f4 1 464"/>
                  <a:gd name="f90" fmla="val f5"/>
                  <a:gd name="f91" fmla="val f6"/>
                  <a:gd name="f92" fmla="val f7"/>
                  <a:gd name="f93" fmla="*/ f87 f0 1"/>
                  <a:gd name="f94" fmla="+- f92 0 f90"/>
                  <a:gd name="f95" fmla="+- f91 0 f90"/>
                  <a:gd name="f96" fmla="*/ f93 1 f2"/>
                  <a:gd name="f97" fmla="*/ f95 1 82"/>
                  <a:gd name="f98" fmla="*/ f94 1 464"/>
                  <a:gd name="f99" fmla="*/ 80 f95 1"/>
                  <a:gd name="f100" fmla="*/ 75 f94 1"/>
                  <a:gd name="f101" fmla="*/ 117 f94 1"/>
                  <a:gd name="f102" fmla="*/ 60 f95 1"/>
                  <a:gd name="f103" fmla="*/ 163 f94 1"/>
                  <a:gd name="f104" fmla="*/ 55 f95 1"/>
                  <a:gd name="f105" fmla="*/ 180 f94 1"/>
                  <a:gd name="f106" fmla="*/ 71 f95 1"/>
                  <a:gd name="f107" fmla="*/ 413 f94 1"/>
                  <a:gd name="f108" fmla="*/ 72 f95 1"/>
                  <a:gd name="f109" fmla="*/ 433 f94 1"/>
                  <a:gd name="f110" fmla="*/ 40 f95 1"/>
                  <a:gd name="f111" fmla="*/ 464 f94 1"/>
                  <a:gd name="f112" fmla="*/ 9 f95 1"/>
                  <a:gd name="f113" fmla="*/ 26 f95 1"/>
                  <a:gd name="f114" fmla="*/ 188 f94 1"/>
                  <a:gd name="f115" fmla="*/ 13 f95 1"/>
                  <a:gd name="f116" fmla="*/ 156 f94 1"/>
                  <a:gd name="f117" fmla="*/ 1 f95 1"/>
                  <a:gd name="f118" fmla="*/ 133 f94 1"/>
                  <a:gd name="f119" fmla="*/ 15 f94 1"/>
                  <a:gd name="f120" fmla="*/ 0 f94 1"/>
                  <a:gd name="f121" fmla="*/ 16 f95 1"/>
                  <a:gd name="f122" fmla="*/ 17 f94 1"/>
                  <a:gd name="f123" fmla="*/ 17 f95 1"/>
                  <a:gd name="f124" fmla="*/ 89 f94 1"/>
                  <a:gd name="f125" fmla="*/ 24 f95 1"/>
                  <a:gd name="f126" fmla="*/ 103 f94 1"/>
                  <a:gd name="f127" fmla="*/ 32 f95 1"/>
                  <a:gd name="f128" fmla="*/ 88 f94 1"/>
                  <a:gd name="f129" fmla="*/ 33 f95 1"/>
                  <a:gd name="f130" fmla="*/ 16 f94 1"/>
                  <a:gd name="f131" fmla="*/ 48 f95 1"/>
                  <a:gd name="f132" fmla="*/ 49 f95 1"/>
                  <a:gd name="f133" fmla="*/ 86 f94 1"/>
                  <a:gd name="f134" fmla="*/ 57 f95 1"/>
                  <a:gd name="f135" fmla="*/ 64 f95 1"/>
                  <a:gd name="f136" fmla="*/ 87 f94 1"/>
                  <a:gd name="f137" fmla="*/ 65 f95 1"/>
                  <a:gd name="f138" fmla="+- f96 0 f1"/>
                  <a:gd name="f139" fmla="*/ f99 1 82"/>
                  <a:gd name="f140" fmla="*/ f100 1 464"/>
                  <a:gd name="f141" fmla="*/ f101 1 464"/>
                  <a:gd name="f142" fmla="*/ f102 1 82"/>
                  <a:gd name="f143" fmla="*/ f103 1 464"/>
                  <a:gd name="f144" fmla="*/ f104 1 82"/>
                  <a:gd name="f145" fmla="*/ f105 1 464"/>
                  <a:gd name="f146" fmla="*/ f106 1 82"/>
                  <a:gd name="f147" fmla="*/ f107 1 464"/>
                  <a:gd name="f148" fmla="*/ f108 1 82"/>
                  <a:gd name="f149" fmla="*/ f109 1 464"/>
                  <a:gd name="f150" fmla="*/ f110 1 82"/>
                  <a:gd name="f151" fmla="*/ f111 1 464"/>
                  <a:gd name="f152" fmla="*/ f112 1 82"/>
                  <a:gd name="f153" fmla="*/ f113 1 82"/>
                  <a:gd name="f154" fmla="*/ f114 1 464"/>
                  <a:gd name="f155" fmla="*/ f115 1 82"/>
                  <a:gd name="f156" fmla="*/ f116 1 464"/>
                  <a:gd name="f157" fmla="*/ f117 1 82"/>
                  <a:gd name="f158" fmla="*/ f118 1 464"/>
                  <a:gd name="f159" fmla="*/ f119 1 464"/>
                  <a:gd name="f160" fmla="*/ f120 1 464"/>
                  <a:gd name="f161" fmla="*/ f121 1 82"/>
                  <a:gd name="f162" fmla="*/ f122 1 464"/>
                  <a:gd name="f163" fmla="*/ f123 1 82"/>
                  <a:gd name="f164" fmla="*/ f124 1 464"/>
                  <a:gd name="f165" fmla="*/ f125 1 82"/>
                  <a:gd name="f166" fmla="*/ f126 1 464"/>
                  <a:gd name="f167" fmla="*/ f127 1 82"/>
                  <a:gd name="f168" fmla="*/ f128 1 464"/>
                  <a:gd name="f169" fmla="*/ f129 1 82"/>
                  <a:gd name="f170" fmla="*/ f130 1 464"/>
                  <a:gd name="f171" fmla="*/ f131 1 82"/>
                  <a:gd name="f172" fmla="*/ f132 1 82"/>
                  <a:gd name="f173" fmla="*/ f133 1 464"/>
                  <a:gd name="f174" fmla="*/ f134 1 82"/>
                  <a:gd name="f175" fmla="*/ f135 1 82"/>
                  <a:gd name="f176" fmla="*/ f136 1 464"/>
                  <a:gd name="f177" fmla="*/ f137 1 82"/>
                  <a:gd name="f178" fmla="*/ 0 1 f97"/>
                  <a:gd name="f179" fmla="*/ f91 1 f97"/>
                  <a:gd name="f180" fmla="*/ 0 1 f98"/>
                  <a:gd name="f181" fmla="*/ f92 1 f98"/>
                  <a:gd name="f182" fmla="*/ f139 1 f97"/>
                  <a:gd name="f183" fmla="*/ f140 1 f98"/>
                  <a:gd name="f184" fmla="*/ f141 1 f98"/>
                  <a:gd name="f185" fmla="*/ f142 1 f97"/>
                  <a:gd name="f186" fmla="*/ f143 1 f98"/>
                  <a:gd name="f187" fmla="*/ f144 1 f97"/>
                  <a:gd name="f188" fmla="*/ f145 1 f98"/>
                  <a:gd name="f189" fmla="*/ f146 1 f97"/>
                  <a:gd name="f190" fmla="*/ f147 1 f98"/>
                  <a:gd name="f191" fmla="*/ f148 1 f97"/>
                  <a:gd name="f192" fmla="*/ f149 1 f98"/>
                  <a:gd name="f193" fmla="*/ f150 1 f97"/>
                  <a:gd name="f194" fmla="*/ f151 1 f98"/>
                  <a:gd name="f195" fmla="*/ f152 1 f97"/>
                  <a:gd name="f196" fmla="*/ f153 1 f97"/>
                  <a:gd name="f197" fmla="*/ f154 1 f98"/>
                  <a:gd name="f198" fmla="*/ f155 1 f97"/>
                  <a:gd name="f199" fmla="*/ f156 1 f98"/>
                  <a:gd name="f200" fmla="*/ f157 1 f97"/>
                  <a:gd name="f201" fmla="*/ f158 1 f98"/>
                  <a:gd name="f202" fmla="*/ f159 1 f98"/>
                  <a:gd name="f203" fmla="*/ f160 1 f98"/>
                  <a:gd name="f204" fmla="*/ f161 1 f97"/>
                  <a:gd name="f205" fmla="*/ f162 1 f98"/>
                  <a:gd name="f206" fmla="*/ f163 1 f97"/>
                  <a:gd name="f207" fmla="*/ f164 1 f98"/>
                  <a:gd name="f208" fmla="*/ f165 1 f97"/>
                  <a:gd name="f209" fmla="*/ f166 1 f98"/>
                  <a:gd name="f210" fmla="*/ f167 1 f97"/>
                  <a:gd name="f211" fmla="*/ f168 1 f98"/>
                  <a:gd name="f212" fmla="*/ f169 1 f97"/>
                  <a:gd name="f213" fmla="*/ f170 1 f98"/>
                  <a:gd name="f214" fmla="*/ f171 1 f97"/>
                  <a:gd name="f215" fmla="*/ f172 1 f97"/>
                  <a:gd name="f216" fmla="*/ f173 1 f98"/>
                  <a:gd name="f217" fmla="*/ f174 1 f97"/>
                  <a:gd name="f218" fmla="*/ f175 1 f97"/>
                  <a:gd name="f219" fmla="*/ f176 1 f98"/>
                  <a:gd name="f220" fmla="*/ f177 1 f97"/>
                  <a:gd name="f221" fmla="*/ f178 f88 1"/>
                  <a:gd name="f222" fmla="*/ f179 f88 1"/>
                  <a:gd name="f223" fmla="*/ f181 f89 1"/>
                  <a:gd name="f224" fmla="*/ f180 f89 1"/>
                  <a:gd name="f225" fmla="*/ f182 f88 1"/>
                  <a:gd name="f226" fmla="*/ f183 f89 1"/>
                  <a:gd name="f227" fmla="*/ f184 f89 1"/>
                  <a:gd name="f228" fmla="*/ f185 f88 1"/>
                  <a:gd name="f229" fmla="*/ f186 f89 1"/>
                  <a:gd name="f230" fmla="*/ f187 f88 1"/>
                  <a:gd name="f231" fmla="*/ f188 f89 1"/>
                  <a:gd name="f232" fmla="*/ f189 f88 1"/>
                  <a:gd name="f233" fmla="*/ f190 f89 1"/>
                  <a:gd name="f234" fmla="*/ f191 f88 1"/>
                  <a:gd name="f235" fmla="*/ f192 f89 1"/>
                  <a:gd name="f236" fmla="*/ f193 f88 1"/>
                  <a:gd name="f237" fmla="*/ f194 f89 1"/>
                  <a:gd name="f238" fmla="*/ f195 f88 1"/>
                  <a:gd name="f239" fmla="*/ f196 f88 1"/>
                  <a:gd name="f240" fmla="*/ f197 f89 1"/>
                  <a:gd name="f241" fmla="*/ f198 f88 1"/>
                  <a:gd name="f242" fmla="*/ f199 f89 1"/>
                  <a:gd name="f243" fmla="*/ f200 f88 1"/>
                  <a:gd name="f244" fmla="*/ f201 f89 1"/>
                  <a:gd name="f245" fmla="*/ f202 f89 1"/>
                  <a:gd name="f246" fmla="*/ f203 f89 1"/>
                  <a:gd name="f247" fmla="*/ f204 f88 1"/>
                  <a:gd name="f248" fmla="*/ f205 f89 1"/>
                  <a:gd name="f249" fmla="*/ f206 f88 1"/>
                  <a:gd name="f250" fmla="*/ f207 f89 1"/>
                  <a:gd name="f251" fmla="*/ f208 f88 1"/>
                  <a:gd name="f252" fmla="*/ f209 f89 1"/>
                  <a:gd name="f253" fmla="*/ f210 f88 1"/>
                  <a:gd name="f254" fmla="*/ f211 f89 1"/>
                  <a:gd name="f255" fmla="*/ f212 f88 1"/>
                  <a:gd name="f256" fmla="*/ f213 f89 1"/>
                  <a:gd name="f257" fmla="*/ f214 f88 1"/>
                  <a:gd name="f258" fmla="*/ f215 f88 1"/>
                  <a:gd name="f259" fmla="*/ f216 f89 1"/>
                  <a:gd name="f260" fmla="*/ f217 f88 1"/>
                  <a:gd name="f261" fmla="*/ f218 f88 1"/>
                  <a:gd name="f262" fmla="*/ f219 f89 1"/>
                  <a:gd name="f263" fmla="*/ f220 f88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38">
                    <a:pos x="f225" y="f226"/>
                  </a:cxn>
                  <a:cxn ang="f138">
                    <a:pos x="f225" y="f227"/>
                  </a:cxn>
                  <a:cxn ang="f138">
                    <a:pos x="f228" y="f229"/>
                  </a:cxn>
                  <a:cxn ang="f138">
                    <a:pos x="f230" y="f231"/>
                  </a:cxn>
                  <a:cxn ang="f138">
                    <a:pos x="f232" y="f233"/>
                  </a:cxn>
                  <a:cxn ang="f138">
                    <a:pos x="f234" y="f235"/>
                  </a:cxn>
                  <a:cxn ang="f138">
                    <a:pos x="f236" y="f237"/>
                  </a:cxn>
                  <a:cxn ang="f138">
                    <a:pos x="f238" y="f235"/>
                  </a:cxn>
                  <a:cxn ang="f138">
                    <a:pos x="f239" y="f240"/>
                  </a:cxn>
                  <a:cxn ang="f138">
                    <a:pos x="f241" y="f242"/>
                  </a:cxn>
                  <a:cxn ang="f138">
                    <a:pos x="f243" y="f244"/>
                  </a:cxn>
                  <a:cxn ang="f138">
                    <a:pos x="f243" y="f245"/>
                  </a:cxn>
                  <a:cxn ang="f138">
                    <a:pos x="f238" y="f246"/>
                  </a:cxn>
                  <a:cxn ang="f138">
                    <a:pos x="f247" y="f248"/>
                  </a:cxn>
                  <a:cxn ang="f138">
                    <a:pos x="f249" y="f250"/>
                  </a:cxn>
                  <a:cxn ang="f138">
                    <a:pos x="f251" y="f252"/>
                  </a:cxn>
                  <a:cxn ang="f138">
                    <a:pos x="f253" y="f254"/>
                  </a:cxn>
                  <a:cxn ang="f138">
                    <a:pos x="f255" y="f256"/>
                  </a:cxn>
                  <a:cxn ang="f138">
                    <a:pos x="f236" y="f246"/>
                  </a:cxn>
                  <a:cxn ang="f138">
                    <a:pos x="f257" y="f256"/>
                  </a:cxn>
                  <a:cxn ang="f138">
                    <a:pos x="f258" y="f259"/>
                  </a:cxn>
                  <a:cxn ang="f138">
                    <a:pos x="f260" y="f252"/>
                  </a:cxn>
                  <a:cxn ang="f138">
                    <a:pos x="f261" y="f262"/>
                  </a:cxn>
                  <a:cxn ang="f138">
                    <a:pos x="f263" y="f248"/>
                  </a:cxn>
                  <a:cxn ang="f138">
                    <a:pos x="f234" y="f246"/>
                  </a:cxn>
                  <a:cxn ang="f138">
                    <a:pos x="f225" y="f248"/>
                  </a:cxn>
                  <a:cxn ang="f138">
                    <a:pos x="f225" y="f226"/>
                  </a:cxn>
                </a:cxnLst>
                <a:rect l="f221" t="f224" r="f222" b="f223"/>
                <a:pathLst>
                  <a:path w="82" h="464">
                    <a:moveTo>
                      <a:pt x="f8" y="f9"/>
                    </a:moveTo>
                    <a:cubicBezTo>
                      <a:pt x="f8" y="f10"/>
                      <a:pt x="f11" y="f12"/>
                      <a:pt x="f8" y="f13"/>
                    </a:cubicBezTo>
                    <a:cubicBezTo>
                      <a:pt x="f6" y="f14"/>
                      <a:pt x="f11" y="f15"/>
                      <a:pt x="f16" y="f17"/>
                    </a:cubicBezTo>
                    <a:cubicBezTo>
                      <a:pt x="f18" y="f19"/>
                      <a:pt x="f20" y="f21"/>
                      <a:pt x="f20" y="f2"/>
                    </a:cubicBezTo>
                    <a:cubicBezTo>
                      <a:pt x="f16" y="f22"/>
                      <a:pt x="f23" y="f24"/>
                      <a:pt x="f25" y="f26"/>
                    </a:cubicBezTo>
                    <a:cubicBezTo>
                      <a:pt x="f25" y="f27"/>
                      <a:pt x="f28" y="f29"/>
                      <a:pt x="f28" y="f30"/>
                    </a:cubicBezTo>
                    <a:cubicBezTo>
                      <a:pt x="f28" y="f31"/>
                      <a:pt x="f16" y="f7"/>
                      <a:pt x="f32" y="f7"/>
                    </a:cubicBezTo>
                    <a:cubicBezTo>
                      <a:pt x="f33" y="f34"/>
                      <a:pt x="f35" y="f36"/>
                      <a:pt x="f37" y="f30"/>
                    </a:cubicBezTo>
                    <a:cubicBezTo>
                      <a:pt x="f38" y="f39"/>
                      <a:pt x="f40" y="f41"/>
                      <a:pt x="f42" y="f43"/>
                    </a:cubicBezTo>
                    <a:cubicBezTo>
                      <a:pt x="f44" y="f21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50" y="f52"/>
                    </a:cubicBezTo>
                    <a:cubicBezTo>
                      <a:pt x="f5" y="f53"/>
                      <a:pt x="f5" y="f20"/>
                      <a:pt x="f50" y="f54"/>
                    </a:cubicBezTo>
                    <a:cubicBezTo>
                      <a:pt x="f50" y="f55"/>
                      <a:pt x="f56" y="f57"/>
                      <a:pt x="f37" y="f5"/>
                    </a:cubicBezTo>
                    <a:cubicBezTo>
                      <a:pt x="f58" y="f56"/>
                      <a:pt x="f59" y="f58"/>
                      <a:pt x="f59" y="f60"/>
                    </a:cubicBezTo>
                    <a:cubicBezTo>
                      <a:pt x="f60" y="f61"/>
                      <a:pt x="f59" y="f62"/>
                      <a:pt x="f60" y="f10"/>
                    </a:cubicBezTo>
                    <a:cubicBezTo>
                      <a:pt x="f60" y="f63"/>
                      <a:pt x="f33" y="f64"/>
                      <a:pt x="f65" y="f12"/>
                    </a:cubicBezTo>
                    <a:cubicBezTo>
                      <a:pt x="f44" y="f64"/>
                      <a:pt x="f66" y="f63"/>
                      <a:pt x="f66" y="f67"/>
                    </a:cubicBezTo>
                    <a:cubicBezTo>
                      <a:pt x="f68" y="f69"/>
                      <a:pt x="f66" y="f32"/>
                      <a:pt x="f68" y="f59"/>
                    </a:cubicBezTo>
                    <a:cubicBezTo>
                      <a:pt x="f68" y="f58"/>
                      <a:pt x="f70" y="f56"/>
                      <a:pt x="f32" y="f5"/>
                    </a:cubicBezTo>
                    <a:cubicBezTo>
                      <a:pt x="f71" y="f56"/>
                      <a:pt x="f72" y="f58"/>
                      <a:pt x="f72" y="f59"/>
                    </a:cubicBezTo>
                    <a:cubicBezTo>
                      <a:pt x="f73" y="f74"/>
                      <a:pt x="f72" y="f75"/>
                      <a:pt x="f73" y="f76"/>
                    </a:cubicBezTo>
                    <a:cubicBezTo>
                      <a:pt x="f73" y="f77"/>
                      <a:pt x="f78" y="f79"/>
                      <a:pt x="f80" y="f12"/>
                    </a:cubicBezTo>
                    <a:cubicBezTo>
                      <a:pt x="f81" y="f64"/>
                      <a:pt x="f69" y="f77"/>
                      <a:pt x="f69" y="f82"/>
                    </a:cubicBezTo>
                    <a:cubicBezTo>
                      <a:pt x="f62" y="f75"/>
                      <a:pt x="f69" y="f32"/>
                      <a:pt x="f62" y="f60"/>
                    </a:cubicBezTo>
                    <a:cubicBezTo>
                      <a:pt x="f62" y="f58"/>
                      <a:pt x="f83" y="f56"/>
                      <a:pt x="f28" y="f5"/>
                    </a:cubicBezTo>
                    <a:cubicBezTo>
                      <a:pt x="f9" y="f56"/>
                      <a:pt x="f8" y="f84"/>
                      <a:pt x="f8" y="f60"/>
                    </a:cubicBezTo>
                    <a:cubicBezTo>
                      <a:pt x="f85" y="f86"/>
                      <a:pt x="f8" y="f18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121916" tIns="60963" rIns="121916" bIns="60963" anchor="t" anchorCtr="0" compatLnSpc="1">
                <a:noAutofit/>
              </a:bodyPr>
              <a:lstStyle/>
              <a:p>
                <a:pPr marL="0" marR="0" lvl="0" indent="0" algn="l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000000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</p:grpSp>
        <p:sp>
          <p:nvSpPr>
            <p:cNvPr id="13" name="Rectangle 9">
              <a:extLst>
                <a:ext uri="{FF2B5EF4-FFF2-40B4-BE49-F238E27FC236}">
                  <a16:creationId xmlns:a16="http://schemas.microsoft.com/office/drawing/2014/main" id="{A5B36E57-947C-445F-B23B-4DE0742467E8}"/>
                </a:ext>
              </a:extLst>
            </p:cNvPr>
            <p:cNvSpPr/>
            <p:nvPr/>
          </p:nvSpPr>
          <p:spPr>
            <a:xfrm>
              <a:off x="6286820" y="5430319"/>
              <a:ext cx="2009430" cy="46166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0" tIns="45720" rIns="0" bIns="45720" anchor="t" anchorCtr="1" compatLnSpc="1">
              <a:sp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Reduced</a:t>
              </a:r>
              <a:b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</a:b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body weight </a:t>
              </a:r>
              <a:endParaRPr lang="en-GB" sz="1200" b="0" i="0" u="none" strike="noStrike" kern="1200" cap="none" spc="0" baseline="0">
                <a:solidFill>
                  <a:srgbClr val="505050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grpSp>
          <p:nvGrpSpPr>
            <p:cNvPr id="14" name="Group 10">
              <a:extLst>
                <a:ext uri="{FF2B5EF4-FFF2-40B4-BE49-F238E27FC236}">
                  <a16:creationId xmlns:a16="http://schemas.microsoft.com/office/drawing/2014/main" id="{F8EBF661-B969-487D-AC08-C89411A39872}"/>
                </a:ext>
              </a:extLst>
            </p:cNvPr>
            <p:cNvGrpSpPr/>
            <p:nvPr/>
          </p:nvGrpSpPr>
          <p:grpSpPr>
            <a:xfrm>
              <a:off x="6390156" y="4364915"/>
              <a:ext cx="1784579" cy="1056022"/>
              <a:chOff x="6390156" y="4364915"/>
              <a:chExt cx="1784579" cy="1056022"/>
            </a:xfrm>
          </p:grpSpPr>
          <p:sp>
            <p:nvSpPr>
              <p:cNvPr id="15" name="Rectangle: Rounded Corners 168">
                <a:extLst>
                  <a:ext uri="{FF2B5EF4-FFF2-40B4-BE49-F238E27FC236}">
                    <a16:creationId xmlns:a16="http://schemas.microsoft.com/office/drawing/2014/main" id="{6E966B4F-D125-4D18-8753-5E82C8D7C299}"/>
                  </a:ext>
                </a:extLst>
              </p:cNvPr>
              <p:cNvSpPr/>
              <p:nvPr/>
            </p:nvSpPr>
            <p:spPr>
              <a:xfrm>
                <a:off x="6390156" y="4364915"/>
                <a:ext cx="1784579" cy="1056022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F79646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  <p:grpSp>
            <p:nvGrpSpPr>
              <p:cNvPr id="16" name="Group 45">
                <a:extLst>
                  <a:ext uri="{FF2B5EF4-FFF2-40B4-BE49-F238E27FC236}">
                    <a16:creationId xmlns:a16="http://schemas.microsoft.com/office/drawing/2014/main" id="{6DBA1908-30F1-49F2-BF95-1CA8D9879FEB}"/>
                  </a:ext>
                </a:extLst>
              </p:cNvPr>
              <p:cNvGrpSpPr/>
              <p:nvPr/>
            </p:nvGrpSpPr>
            <p:grpSpPr>
              <a:xfrm>
                <a:off x="6590300" y="4423464"/>
                <a:ext cx="1362675" cy="944035"/>
                <a:chOff x="6590300" y="4423464"/>
                <a:chExt cx="1362675" cy="944035"/>
              </a:xfrm>
            </p:grpSpPr>
            <p:sp>
              <p:nvSpPr>
                <p:cNvPr id="17" name="Rectangle: Rounded Corners 171">
                  <a:extLst>
                    <a:ext uri="{FF2B5EF4-FFF2-40B4-BE49-F238E27FC236}">
                      <a16:creationId xmlns:a16="http://schemas.microsoft.com/office/drawing/2014/main" id="{563FBD78-8430-4889-B06E-6543C1FDA02B}"/>
                    </a:ext>
                  </a:extLst>
                </p:cNvPr>
                <p:cNvSpPr/>
                <p:nvPr/>
              </p:nvSpPr>
              <p:spPr>
                <a:xfrm>
                  <a:off x="6590300" y="4490965"/>
                  <a:ext cx="1362675" cy="876525"/>
                </a:xfrm>
                <a:custGeom>
                  <a:avLst>
                    <a:gd name="f0" fmla="val 3600"/>
                  </a:avLst>
                  <a:gdLst>
                    <a:gd name="f1" fmla="val 10800000"/>
                    <a:gd name="f2" fmla="val 5400000"/>
                    <a:gd name="f3" fmla="val 1620000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val 45"/>
                    <a:gd name="f10" fmla="val 10800"/>
                    <a:gd name="f11" fmla="val -2147483647"/>
                    <a:gd name="f12" fmla="val 2147483647"/>
                    <a:gd name="f13" fmla="abs f4"/>
                    <a:gd name="f14" fmla="abs f5"/>
                    <a:gd name="f15" fmla="abs f6"/>
                    <a:gd name="f16" fmla="*/ f8 1 180"/>
                    <a:gd name="f17" fmla="pin 0 f0 10800"/>
                    <a:gd name="f18" fmla="+- 0 0 f2"/>
                    <a:gd name="f19" fmla="?: f13 f4 1"/>
                    <a:gd name="f20" fmla="?: f14 f5 1"/>
                    <a:gd name="f21" fmla="?: f15 f6 1"/>
                    <a:gd name="f22" fmla="*/ f9 f16 1"/>
                    <a:gd name="f23" fmla="+- f7 f17 0"/>
                    <a:gd name="f24" fmla="*/ f19 1 21600"/>
                    <a:gd name="f25" fmla="*/ f20 1 21600"/>
                    <a:gd name="f26" fmla="*/ 21600 f19 1"/>
                    <a:gd name="f27" fmla="*/ 21600 f20 1"/>
                    <a:gd name="f28" fmla="+- 0 0 f22"/>
                    <a:gd name="f29" fmla="min f25 f24"/>
                    <a:gd name="f30" fmla="*/ f26 1 f21"/>
                    <a:gd name="f31" fmla="*/ f27 1 f21"/>
                    <a:gd name="f32" fmla="*/ f28 f1 1"/>
                    <a:gd name="f33" fmla="*/ f32 1 f8"/>
                    <a:gd name="f34" fmla="+- f31 0 f17"/>
                    <a:gd name="f35" fmla="+- f30 0 f17"/>
                    <a:gd name="f36" fmla="*/ f17 f29 1"/>
                    <a:gd name="f37" fmla="*/ f7 f29 1"/>
                    <a:gd name="f38" fmla="*/ f23 f29 1"/>
                    <a:gd name="f39" fmla="*/ f31 f29 1"/>
                    <a:gd name="f40" fmla="*/ f30 f29 1"/>
                    <a:gd name="f41" fmla="+- f33 0 f2"/>
                    <a:gd name="f42" fmla="+- f37 0 f38"/>
                    <a:gd name="f43" fmla="+- f38 0 f37"/>
                    <a:gd name="f44" fmla="*/ f34 f29 1"/>
                    <a:gd name="f45" fmla="*/ f35 f29 1"/>
                    <a:gd name="f46" fmla="cos 1 f41"/>
                    <a:gd name="f47" fmla="abs f42"/>
                    <a:gd name="f48" fmla="abs f43"/>
                    <a:gd name="f49" fmla="?: f42 f18 f2"/>
                    <a:gd name="f50" fmla="?: f42 f2 f18"/>
                    <a:gd name="f51" fmla="?: f42 f3 f2"/>
                    <a:gd name="f52" fmla="?: f42 f2 f3"/>
                    <a:gd name="f53" fmla="+- f39 0 f44"/>
                    <a:gd name="f54" fmla="?: f43 f18 f2"/>
                    <a:gd name="f55" fmla="?: f43 f2 f18"/>
                    <a:gd name="f56" fmla="+- f40 0 f45"/>
                    <a:gd name="f57" fmla="+- f44 0 f39"/>
                    <a:gd name="f58" fmla="+- f45 0 f40"/>
                    <a:gd name="f59" fmla="?: f42 0 f1"/>
                    <a:gd name="f60" fmla="?: f42 f1 0"/>
                    <a:gd name="f61" fmla="+- 0 0 f46"/>
                    <a:gd name="f62" fmla="?: f42 f52 f51"/>
                    <a:gd name="f63" fmla="?: f42 f51 f52"/>
                    <a:gd name="f64" fmla="?: f43 f50 f49"/>
                    <a:gd name="f65" fmla="abs f53"/>
                    <a:gd name="f66" fmla="?: f53 0 f1"/>
                    <a:gd name="f67" fmla="?: f53 f1 0"/>
                    <a:gd name="f68" fmla="?: f53 f54 f55"/>
                    <a:gd name="f69" fmla="abs f56"/>
                    <a:gd name="f70" fmla="abs f57"/>
                    <a:gd name="f71" fmla="?: f56 f18 f2"/>
                    <a:gd name="f72" fmla="?: f56 f2 f18"/>
                    <a:gd name="f73" fmla="?: f56 f3 f2"/>
                    <a:gd name="f74" fmla="?: f56 f2 f3"/>
                    <a:gd name="f75" fmla="abs f58"/>
                    <a:gd name="f76" fmla="?: f58 f18 f2"/>
                    <a:gd name="f77" fmla="?: f58 f2 f18"/>
                    <a:gd name="f78" fmla="?: f58 f60 f59"/>
                    <a:gd name="f79" fmla="?: f58 f59 f60"/>
                    <a:gd name="f80" fmla="*/ f17 f61 1"/>
                    <a:gd name="f81" fmla="?: f43 f63 f62"/>
                    <a:gd name="f82" fmla="?: f43 f67 f66"/>
                    <a:gd name="f83" fmla="?: f43 f66 f67"/>
                    <a:gd name="f84" fmla="?: f56 f74 f73"/>
                    <a:gd name="f85" fmla="?: f56 f73 f74"/>
                    <a:gd name="f86" fmla="?: f57 f72 f71"/>
                    <a:gd name="f87" fmla="?: f42 f78 f79"/>
                    <a:gd name="f88" fmla="?: f42 f76 f77"/>
                    <a:gd name="f89" fmla="*/ f80 3163 1"/>
                    <a:gd name="f90" fmla="?: f53 f82 f83"/>
                    <a:gd name="f91" fmla="?: f57 f85 f84"/>
                    <a:gd name="f92" fmla="*/ f89 1 7636"/>
                    <a:gd name="f93" fmla="+- f7 f92 0"/>
                    <a:gd name="f94" fmla="+- f30 0 f92"/>
                    <a:gd name="f95" fmla="+- f31 0 f92"/>
                    <a:gd name="f96" fmla="*/ f93 f29 1"/>
                    <a:gd name="f97" fmla="*/ f94 f29 1"/>
                    <a:gd name="f98" fmla="*/ f95 f29 1"/>
                  </a:gdLst>
                  <a:ahLst>
                    <a:ahXY gdRefX="f0" minX="f7" maxX="f10">
                      <a:pos x="f36" y="f37"/>
                    </a:ahXY>
                  </a:ahLst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</a:cxnLst>
                  <a:rect l="f96" t="f96" r="f97" b="f98"/>
                  <a:pathLst>
                    <a:path>
                      <a:moveTo>
                        <a:pt x="f38" y="f37"/>
                      </a:moveTo>
                      <a:arcTo wR="f47" hR="f48" stAng="f81" swAng="f64"/>
                      <a:lnTo>
                        <a:pt x="f37" y="f44"/>
                      </a:lnTo>
                      <a:arcTo wR="f48" hR="f65" stAng="f90" swAng="f68"/>
                      <a:lnTo>
                        <a:pt x="f45" y="f39"/>
                      </a:lnTo>
                      <a:arcTo wR="f69" hR="f70" stAng="f91" swAng="f86"/>
                      <a:lnTo>
                        <a:pt x="f40" y="f38"/>
                      </a:lnTo>
                      <a:arcTo wR="f75" hR="f47" stAng="f87" swAng="f88"/>
                      <a:close/>
                    </a:path>
                  </a:pathLst>
                </a:custGeom>
                <a:solidFill>
                  <a:srgbClr val="FFFFFF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18" name="Oval 48">
                  <a:extLst>
                    <a:ext uri="{FF2B5EF4-FFF2-40B4-BE49-F238E27FC236}">
                      <a16:creationId xmlns:a16="http://schemas.microsoft.com/office/drawing/2014/main" id="{5A919378-142F-48BB-AAC6-AE2721A2D5AF}"/>
                    </a:ext>
                  </a:extLst>
                </p:cNvPr>
                <p:cNvSpPr/>
                <p:nvPr/>
              </p:nvSpPr>
              <p:spPr>
                <a:xfrm>
                  <a:off x="6828089" y="4423464"/>
                  <a:ext cx="883301" cy="535344"/>
                </a:xfrm>
                <a:custGeom>
                  <a:avLst/>
                  <a:gdLst>
                    <a:gd name="f0" fmla="val 21600000"/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*/ 5419351 1 1725033"/>
                    <a:gd name="f9" fmla="+- 0 0 -360"/>
                    <a:gd name="f10" fmla="+- 0 0 -180"/>
                    <a:gd name="f11" fmla="abs f4"/>
                    <a:gd name="f12" fmla="abs f5"/>
                    <a:gd name="f13" fmla="abs f6"/>
                    <a:gd name="f14" fmla="val f7"/>
                    <a:gd name="f15" fmla="+- 2700000 f2 0"/>
                    <a:gd name="f16" fmla="*/ f9 f1 1"/>
                    <a:gd name="f17" fmla="*/ f10 f1 1"/>
                    <a:gd name="f18" fmla="?: f11 f4 1"/>
                    <a:gd name="f19" fmla="?: f12 f5 1"/>
                    <a:gd name="f20" fmla="?: f13 f6 1"/>
                    <a:gd name="f21" fmla="*/ f15 f8 1"/>
                    <a:gd name="f22" fmla="*/ f16 1 f3"/>
                    <a:gd name="f23" fmla="*/ f17 1 f3"/>
                    <a:gd name="f24" fmla="*/ f18 1 21600"/>
                    <a:gd name="f25" fmla="*/ f19 1 21600"/>
                    <a:gd name="f26" fmla="*/ 21600 f18 1"/>
                    <a:gd name="f27" fmla="*/ 21600 f19 1"/>
                    <a:gd name="f28" fmla="*/ f21 1 f1"/>
                    <a:gd name="f29" fmla="+- f22 0 f2"/>
                    <a:gd name="f30" fmla="+- f23 0 f2"/>
                    <a:gd name="f31" fmla="min f25 f24"/>
                    <a:gd name="f32" fmla="*/ f26 1 f20"/>
                    <a:gd name="f33" fmla="*/ f27 1 f20"/>
                    <a:gd name="f34" fmla="+- 0 0 f28"/>
                    <a:gd name="f35" fmla="val f32"/>
                    <a:gd name="f36" fmla="val f33"/>
                    <a:gd name="f37" fmla="+- 0 0 f34"/>
                    <a:gd name="f38" fmla="*/ f14 f31 1"/>
                    <a:gd name="f39" fmla="+- f36 0 f14"/>
                    <a:gd name="f40" fmla="+- f35 0 f14"/>
                    <a:gd name="f41" fmla="*/ f37 f1 1"/>
                    <a:gd name="f42" fmla="*/ f39 1 2"/>
                    <a:gd name="f43" fmla="*/ f40 1 2"/>
                    <a:gd name="f44" fmla="*/ f41 1 f8"/>
                    <a:gd name="f45" fmla="+- f14 f42 0"/>
                    <a:gd name="f46" fmla="+- f14 f43 0"/>
                    <a:gd name="f47" fmla="+- f44 0 f2"/>
                    <a:gd name="f48" fmla="*/ f43 f31 1"/>
                    <a:gd name="f49" fmla="*/ f42 f31 1"/>
                    <a:gd name="f50" fmla="cos 1 f47"/>
                    <a:gd name="f51" fmla="sin 1 f47"/>
                    <a:gd name="f52" fmla="*/ f45 f31 1"/>
                    <a:gd name="f53" fmla="+- 0 0 f50"/>
                    <a:gd name="f54" fmla="+- 0 0 f51"/>
                    <a:gd name="f55" fmla="+- 0 0 f53"/>
                    <a:gd name="f56" fmla="+- 0 0 f54"/>
                    <a:gd name="f57" fmla="*/ f55 f43 1"/>
                    <a:gd name="f58" fmla="*/ f56 f42 1"/>
                    <a:gd name="f59" fmla="+- f46 0 f57"/>
                    <a:gd name="f60" fmla="+- f46 f57 0"/>
                    <a:gd name="f61" fmla="+- f45 0 f58"/>
                    <a:gd name="f62" fmla="+- f45 f58 0"/>
                    <a:gd name="f63" fmla="*/ f59 f31 1"/>
                    <a:gd name="f64" fmla="*/ f61 f31 1"/>
                    <a:gd name="f65" fmla="*/ f60 f31 1"/>
                    <a:gd name="f66" fmla="*/ f62 f31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63" y="f64"/>
                    </a:cxn>
                    <a:cxn ang="f30">
                      <a:pos x="f63" y="f66"/>
                    </a:cxn>
                    <a:cxn ang="f30">
                      <a:pos x="f65" y="f66"/>
                    </a:cxn>
                    <a:cxn ang="f29">
                      <a:pos x="f65" y="f64"/>
                    </a:cxn>
                  </a:cxnLst>
                  <a:rect l="f63" t="f64" r="f65" b="f66"/>
                  <a:pathLst>
                    <a:path>
                      <a:moveTo>
                        <a:pt x="f38" y="f52"/>
                      </a:moveTo>
                      <a:arcTo wR="f48" hR="f49" stAng="f1" swAng="f0"/>
                      <a:close/>
                    </a:path>
                  </a:pathLst>
                </a:custGeom>
                <a:solidFill>
                  <a:srgbClr val="FFFFFF"/>
                </a:solidFill>
                <a:ln w="19046" cap="flat">
                  <a:solidFill>
                    <a:srgbClr val="984807"/>
                  </a:solidFill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grpSp>
              <p:nvGrpSpPr>
                <p:cNvPr id="19" name="Group 49">
                  <a:extLst>
                    <a:ext uri="{FF2B5EF4-FFF2-40B4-BE49-F238E27FC236}">
                      <a16:creationId xmlns:a16="http://schemas.microsoft.com/office/drawing/2014/main" id="{4B72331F-6297-4FAB-976E-FE57E633AFED}"/>
                    </a:ext>
                  </a:extLst>
                </p:cNvPr>
                <p:cNvGrpSpPr/>
                <p:nvPr/>
              </p:nvGrpSpPr>
              <p:grpSpPr>
                <a:xfrm>
                  <a:off x="6935886" y="4466231"/>
                  <a:ext cx="648988" cy="160285"/>
                  <a:chOff x="6935886" y="4466231"/>
                  <a:chExt cx="648988" cy="160285"/>
                </a:xfrm>
              </p:grpSpPr>
              <p:sp>
                <p:nvSpPr>
                  <p:cNvPr id="20" name="Oval 62">
                    <a:extLst>
                      <a:ext uri="{FF2B5EF4-FFF2-40B4-BE49-F238E27FC236}">
                        <a16:creationId xmlns:a16="http://schemas.microsoft.com/office/drawing/2014/main" id="{C31CDBAB-C2DE-47C1-A9FB-01225AF8285B}"/>
                      </a:ext>
                    </a:extLst>
                  </p:cNvPr>
                  <p:cNvSpPr/>
                  <p:nvPr/>
                </p:nvSpPr>
                <p:spPr>
                  <a:xfrm>
                    <a:off x="7256815" y="4466231"/>
                    <a:ext cx="31958" cy="22430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solidFill>
                    <a:srgbClr val="FFFFFF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365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14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 pitchFamily="34"/>
                      <a:cs typeface="Calibri" pitchFamily="34"/>
                    </a:endParaRPr>
                  </a:p>
                </p:txBody>
              </p:sp>
              <p:sp>
                <p:nvSpPr>
                  <p:cNvPr id="21" name="Oval 63">
                    <a:extLst>
                      <a:ext uri="{FF2B5EF4-FFF2-40B4-BE49-F238E27FC236}">
                        <a16:creationId xmlns:a16="http://schemas.microsoft.com/office/drawing/2014/main" id="{50395DEA-3B86-40D2-A387-027C30A4595F}"/>
                      </a:ext>
                    </a:extLst>
                  </p:cNvPr>
                  <p:cNvSpPr/>
                  <p:nvPr/>
                </p:nvSpPr>
                <p:spPr>
                  <a:xfrm>
                    <a:off x="7089690" y="4489274"/>
                    <a:ext cx="31958" cy="22430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solidFill>
                    <a:srgbClr val="FFFFFF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365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14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 pitchFamily="34"/>
                      <a:cs typeface="Calibri" pitchFamily="34"/>
                    </a:endParaRPr>
                  </a:p>
                </p:txBody>
              </p:sp>
              <p:sp>
                <p:nvSpPr>
                  <p:cNvPr id="22" name="Oval 64">
                    <a:extLst>
                      <a:ext uri="{FF2B5EF4-FFF2-40B4-BE49-F238E27FC236}">
                        <a16:creationId xmlns:a16="http://schemas.microsoft.com/office/drawing/2014/main" id="{F5D73337-1CFE-4541-979F-93208229C65E}"/>
                      </a:ext>
                    </a:extLst>
                  </p:cNvPr>
                  <p:cNvSpPr/>
                  <p:nvPr/>
                </p:nvSpPr>
                <p:spPr>
                  <a:xfrm rot="1453170">
                    <a:off x="6935886" y="4559628"/>
                    <a:ext cx="44494" cy="66888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solidFill>
                    <a:srgbClr val="FFFFFF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365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14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 pitchFamily="34"/>
                      <a:cs typeface="Calibri" pitchFamily="34"/>
                    </a:endParaRPr>
                  </a:p>
                </p:txBody>
              </p:sp>
              <p:sp>
                <p:nvSpPr>
                  <p:cNvPr id="23" name="Oval 65">
                    <a:extLst>
                      <a:ext uri="{FF2B5EF4-FFF2-40B4-BE49-F238E27FC236}">
                        <a16:creationId xmlns:a16="http://schemas.microsoft.com/office/drawing/2014/main" id="{E68423CA-7B46-46EF-B339-9BFEAA6A4187}"/>
                      </a:ext>
                    </a:extLst>
                  </p:cNvPr>
                  <p:cNvSpPr/>
                  <p:nvPr/>
                </p:nvSpPr>
                <p:spPr>
                  <a:xfrm>
                    <a:off x="7419304" y="4497055"/>
                    <a:ext cx="31958" cy="22430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solidFill>
                    <a:srgbClr val="FFFFFF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365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14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 pitchFamily="34"/>
                      <a:cs typeface="Calibri" pitchFamily="34"/>
                    </a:endParaRPr>
                  </a:p>
                </p:txBody>
              </p:sp>
              <p:sp>
                <p:nvSpPr>
                  <p:cNvPr id="24" name="Oval 66">
                    <a:extLst>
                      <a:ext uri="{FF2B5EF4-FFF2-40B4-BE49-F238E27FC236}">
                        <a16:creationId xmlns:a16="http://schemas.microsoft.com/office/drawing/2014/main" id="{B664AFB0-520D-4956-B02C-18AA2D0473AD}"/>
                      </a:ext>
                    </a:extLst>
                  </p:cNvPr>
                  <p:cNvSpPr/>
                  <p:nvPr/>
                </p:nvSpPr>
                <p:spPr>
                  <a:xfrm rot="19683060">
                    <a:off x="7529224" y="4543608"/>
                    <a:ext cx="55650" cy="71707"/>
                  </a:xfrm>
                  <a:custGeom>
                    <a:avLst/>
                    <a:gdLst>
                      <a:gd name="f0" fmla="val 21600000"/>
                      <a:gd name="f1" fmla="val 10800000"/>
                      <a:gd name="f2" fmla="val 5400000"/>
                      <a:gd name="f3" fmla="val 180"/>
                      <a:gd name="f4" fmla="val w"/>
                      <a:gd name="f5" fmla="val h"/>
                      <a:gd name="f6" fmla="val ss"/>
                      <a:gd name="f7" fmla="val 0"/>
                      <a:gd name="f8" fmla="*/ 5419351 1 1725033"/>
                      <a:gd name="f9" fmla="+- 0 0 -360"/>
                      <a:gd name="f10" fmla="+- 0 0 -180"/>
                      <a:gd name="f11" fmla="abs f4"/>
                      <a:gd name="f12" fmla="abs f5"/>
                      <a:gd name="f13" fmla="abs f6"/>
                      <a:gd name="f14" fmla="val f7"/>
                      <a:gd name="f15" fmla="+- 2700000 f2 0"/>
                      <a:gd name="f16" fmla="*/ f9 f1 1"/>
                      <a:gd name="f17" fmla="*/ f10 f1 1"/>
                      <a:gd name="f18" fmla="?: f11 f4 1"/>
                      <a:gd name="f19" fmla="?: f12 f5 1"/>
                      <a:gd name="f20" fmla="?: f13 f6 1"/>
                      <a:gd name="f21" fmla="*/ f15 f8 1"/>
                      <a:gd name="f22" fmla="*/ f16 1 f3"/>
                      <a:gd name="f23" fmla="*/ f17 1 f3"/>
                      <a:gd name="f24" fmla="*/ f18 1 21600"/>
                      <a:gd name="f25" fmla="*/ f19 1 21600"/>
                      <a:gd name="f26" fmla="*/ 21600 f18 1"/>
                      <a:gd name="f27" fmla="*/ 21600 f19 1"/>
                      <a:gd name="f28" fmla="*/ f21 1 f1"/>
                      <a:gd name="f29" fmla="+- f22 0 f2"/>
                      <a:gd name="f30" fmla="+- f23 0 f2"/>
                      <a:gd name="f31" fmla="min f25 f24"/>
                      <a:gd name="f32" fmla="*/ f26 1 f20"/>
                      <a:gd name="f33" fmla="*/ f27 1 f20"/>
                      <a:gd name="f34" fmla="+- 0 0 f28"/>
                      <a:gd name="f35" fmla="val f32"/>
                      <a:gd name="f36" fmla="val f33"/>
                      <a:gd name="f37" fmla="+- 0 0 f34"/>
                      <a:gd name="f38" fmla="*/ f14 f31 1"/>
                      <a:gd name="f39" fmla="+- f36 0 f14"/>
                      <a:gd name="f40" fmla="+- f35 0 f14"/>
                      <a:gd name="f41" fmla="*/ f37 f1 1"/>
                      <a:gd name="f42" fmla="*/ f39 1 2"/>
                      <a:gd name="f43" fmla="*/ f40 1 2"/>
                      <a:gd name="f44" fmla="*/ f41 1 f8"/>
                      <a:gd name="f45" fmla="+- f14 f42 0"/>
                      <a:gd name="f46" fmla="+- f14 f43 0"/>
                      <a:gd name="f47" fmla="+- f44 0 f2"/>
                      <a:gd name="f48" fmla="*/ f43 f31 1"/>
                      <a:gd name="f49" fmla="*/ f42 f31 1"/>
                      <a:gd name="f50" fmla="cos 1 f47"/>
                      <a:gd name="f51" fmla="sin 1 f47"/>
                      <a:gd name="f52" fmla="*/ f45 f31 1"/>
                      <a:gd name="f53" fmla="+- 0 0 f50"/>
                      <a:gd name="f54" fmla="+- 0 0 f51"/>
                      <a:gd name="f55" fmla="+- 0 0 f53"/>
                      <a:gd name="f56" fmla="+- 0 0 f54"/>
                      <a:gd name="f57" fmla="*/ f55 f43 1"/>
                      <a:gd name="f58" fmla="*/ f56 f42 1"/>
                      <a:gd name="f59" fmla="+- f46 0 f57"/>
                      <a:gd name="f60" fmla="+- f46 f57 0"/>
                      <a:gd name="f61" fmla="+- f45 0 f58"/>
                      <a:gd name="f62" fmla="+- f45 f58 0"/>
                      <a:gd name="f63" fmla="*/ f59 f31 1"/>
                      <a:gd name="f64" fmla="*/ f61 f31 1"/>
                      <a:gd name="f65" fmla="*/ f60 f31 1"/>
                      <a:gd name="f66" fmla="*/ f62 f31 1"/>
                    </a:gdLst>
                    <a:ahLst/>
                    <a:cxnLst>
                      <a:cxn ang="3cd4">
                        <a:pos x="hc" y="t"/>
                      </a:cxn>
                      <a:cxn ang="0">
                        <a:pos x="r" y="vc"/>
                      </a:cxn>
                      <a:cxn ang="cd4">
                        <a:pos x="hc" y="b"/>
                      </a:cxn>
                      <a:cxn ang="cd2">
                        <a:pos x="l" y="vc"/>
                      </a:cxn>
                      <a:cxn ang="f29">
                        <a:pos x="f63" y="f64"/>
                      </a:cxn>
                      <a:cxn ang="f30">
                        <a:pos x="f63" y="f66"/>
                      </a:cxn>
                      <a:cxn ang="f30">
                        <a:pos x="f65" y="f66"/>
                      </a:cxn>
                      <a:cxn ang="f29">
                        <a:pos x="f65" y="f64"/>
                      </a:cxn>
                    </a:cxnLst>
                    <a:rect l="f63" t="f64" r="f65" b="f66"/>
                    <a:pathLst>
                      <a:path>
                        <a:moveTo>
                          <a:pt x="f38" y="f52"/>
                        </a:moveTo>
                        <a:arcTo wR="f48" hR="f49" stAng="f1" swAng="f0"/>
                        <a:close/>
                      </a:path>
                    </a:pathLst>
                  </a:custGeom>
                  <a:solidFill>
                    <a:srgbClr val="FFFFFF"/>
                  </a:solidFill>
                  <a:ln cap="flat">
                    <a:noFill/>
                    <a:prstDash val="solid"/>
                  </a:ln>
                </p:spPr>
                <p:txBody>
                  <a:bodyPr vert="horz" wrap="square" lIns="91440" tIns="45720" rIns="91440" bIns="45720" anchor="ctr" anchorCtr="1" compatLnSpc="1">
                    <a:noAutofit/>
                  </a:bodyPr>
                  <a:lstStyle/>
                  <a:p>
                    <a:pPr marL="0" marR="0" lvl="0" indent="0" algn="ctr" defTabSz="913650" rtl="0" fontAlgn="auto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  <a:tabLst/>
                      <a:defRPr sz="1800" b="0" i="0" u="none" strike="noStrike" kern="0" cap="none" spc="0" baseline="0">
                        <a:solidFill>
                          <a:srgbClr val="000000"/>
                        </a:solidFill>
                        <a:uFillTx/>
                      </a:defRPr>
                    </a:pPr>
                    <a:endParaRPr lang="en-US" sz="1400" b="0" i="0" u="none" strike="noStrike" kern="1200" cap="none" spc="0" baseline="0">
                      <a:solidFill>
                        <a:srgbClr val="FFFFFF"/>
                      </a:solidFill>
                      <a:uFillTx/>
                      <a:latin typeface="Calibri" pitchFamily="34"/>
                      <a:cs typeface="Calibri" pitchFamily="34"/>
                    </a:endParaRPr>
                  </a:p>
                </p:txBody>
              </p:sp>
            </p:grpSp>
            <p:sp>
              <p:nvSpPr>
                <p:cNvPr id="25" name="Freeform: Shape 174">
                  <a:extLst>
                    <a:ext uri="{FF2B5EF4-FFF2-40B4-BE49-F238E27FC236}">
                      <a16:creationId xmlns:a16="http://schemas.microsoft.com/office/drawing/2014/main" id="{758E2258-3D20-4DEE-B6CE-5E86976BE774}"/>
                    </a:ext>
                  </a:extLst>
                </p:cNvPr>
                <p:cNvSpPr/>
                <p:nvPr/>
              </p:nvSpPr>
              <p:spPr>
                <a:xfrm>
                  <a:off x="6690646" y="4635870"/>
                  <a:ext cx="1262329" cy="73162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805892"/>
                    <a:gd name="f7" fmla="val 1657527"/>
                    <a:gd name="f8" fmla="val 1620456"/>
                    <a:gd name="f9" fmla="val 189799"/>
                    <a:gd name="f10" fmla="val 1332612"/>
                    <a:gd name="f11" fmla="val 1512058"/>
                    <a:gd name="f12" fmla="val 1660423"/>
                    <a:gd name="f13" fmla="val 1480977"/>
                    <a:gd name="f14" fmla="val 335960"/>
                    <a:gd name="f15" fmla="val 92598"/>
                    <a:gd name="f16" fmla="val 1522071"/>
                    <a:gd name="f17" fmla="val 46299"/>
                    <a:gd name="f18" fmla="val 1423686"/>
                    <a:gd name="f19" fmla="val 1365813"/>
                    <a:gd name="f20" fmla="val 520861"/>
                    <a:gd name="f21" fmla="val 445625"/>
                    <a:gd name="f22" fmla="+- 0 0 -90"/>
                    <a:gd name="f23" fmla="*/ f3 1 1805892"/>
                    <a:gd name="f24" fmla="*/ f4 1 1657527"/>
                    <a:gd name="f25" fmla="val f5"/>
                    <a:gd name="f26" fmla="val f6"/>
                    <a:gd name="f27" fmla="val f7"/>
                    <a:gd name="f28" fmla="*/ f22 f0 1"/>
                    <a:gd name="f29" fmla="+- f27 0 f25"/>
                    <a:gd name="f30" fmla="+- f26 0 f25"/>
                    <a:gd name="f31" fmla="*/ f28 1 f2"/>
                    <a:gd name="f32" fmla="*/ f30 1 1805892"/>
                    <a:gd name="f33" fmla="*/ f29 1 1657527"/>
                    <a:gd name="f34" fmla="*/ 1620456 f30 1"/>
                    <a:gd name="f35" fmla="*/ 0 f29 1"/>
                    <a:gd name="f36" fmla="*/ 1805892 f30 1"/>
                    <a:gd name="f37" fmla="*/ 189799 f29 1"/>
                    <a:gd name="f38" fmla="*/ 1332612 f29 1"/>
                    <a:gd name="f39" fmla="*/ 1480977 f30 1"/>
                    <a:gd name="f40" fmla="*/ 1657527 f29 1"/>
                    <a:gd name="f41" fmla="*/ 335960 f30 1"/>
                    <a:gd name="f42" fmla="*/ 92598 f30 1"/>
                    <a:gd name="f43" fmla="*/ 1522071 f29 1"/>
                    <a:gd name="f44" fmla="*/ 46299 f30 1"/>
                    <a:gd name="f45" fmla="*/ 1423686 f29 1"/>
                    <a:gd name="f46" fmla="*/ 0 f30 1"/>
                    <a:gd name="f47" fmla="*/ 1365813 f29 1"/>
                    <a:gd name="f48" fmla="*/ 520861 f30 1"/>
                    <a:gd name="f49" fmla="*/ 445625 f29 1"/>
                    <a:gd name="f50" fmla="+- f31 0 f1"/>
                    <a:gd name="f51" fmla="*/ f34 1 1805892"/>
                    <a:gd name="f52" fmla="*/ f35 1 1657527"/>
                    <a:gd name="f53" fmla="*/ f36 1 1805892"/>
                    <a:gd name="f54" fmla="*/ f37 1 1657527"/>
                    <a:gd name="f55" fmla="*/ f38 1 1657527"/>
                    <a:gd name="f56" fmla="*/ f39 1 1805892"/>
                    <a:gd name="f57" fmla="*/ f40 1 1657527"/>
                    <a:gd name="f58" fmla="*/ f41 1 1805892"/>
                    <a:gd name="f59" fmla="*/ f42 1 1805892"/>
                    <a:gd name="f60" fmla="*/ f43 1 1657527"/>
                    <a:gd name="f61" fmla="*/ f44 1 1805892"/>
                    <a:gd name="f62" fmla="*/ f45 1 1657527"/>
                    <a:gd name="f63" fmla="*/ f46 1 1805892"/>
                    <a:gd name="f64" fmla="*/ f47 1 1657527"/>
                    <a:gd name="f65" fmla="*/ f48 1 1805892"/>
                    <a:gd name="f66" fmla="*/ f49 1 1657527"/>
                    <a:gd name="f67" fmla="*/ f25 1 f32"/>
                    <a:gd name="f68" fmla="*/ f26 1 f32"/>
                    <a:gd name="f69" fmla="*/ f25 1 f33"/>
                    <a:gd name="f70" fmla="*/ f27 1 f33"/>
                    <a:gd name="f71" fmla="*/ f51 1 f32"/>
                    <a:gd name="f72" fmla="*/ f52 1 f33"/>
                    <a:gd name="f73" fmla="*/ f53 1 f32"/>
                    <a:gd name="f74" fmla="*/ f54 1 f33"/>
                    <a:gd name="f75" fmla="*/ f55 1 f33"/>
                    <a:gd name="f76" fmla="*/ f56 1 f32"/>
                    <a:gd name="f77" fmla="*/ f57 1 f33"/>
                    <a:gd name="f78" fmla="*/ f58 1 f32"/>
                    <a:gd name="f79" fmla="*/ f59 1 f32"/>
                    <a:gd name="f80" fmla="*/ f60 1 f33"/>
                    <a:gd name="f81" fmla="*/ f61 1 f32"/>
                    <a:gd name="f82" fmla="*/ f62 1 f33"/>
                    <a:gd name="f83" fmla="*/ f63 1 f32"/>
                    <a:gd name="f84" fmla="*/ f64 1 f33"/>
                    <a:gd name="f85" fmla="*/ f65 1 f32"/>
                    <a:gd name="f86" fmla="*/ f66 1 f33"/>
                    <a:gd name="f87" fmla="*/ f67 f23 1"/>
                    <a:gd name="f88" fmla="*/ f68 f23 1"/>
                    <a:gd name="f89" fmla="*/ f70 f24 1"/>
                    <a:gd name="f90" fmla="*/ f69 f24 1"/>
                    <a:gd name="f91" fmla="*/ f71 f23 1"/>
                    <a:gd name="f92" fmla="*/ f72 f24 1"/>
                    <a:gd name="f93" fmla="*/ f73 f23 1"/>
                    <a:gd name="f94" fmla="*/ f74 f24 1"/>
                    <a:gd name="f95" fmla="*/ f75 f24 1"/>
                    <a:gd name="f96" fmla="*/ f76 f23 1"/>
                    <a:gd name="f97" fmla="*/ f77 f24 1"/>
                    <a:gd name="f98" fmla="*/ f78 f23 1"/>
                    <a:gd name="f99" fmla="*/ f79 f23 1"/>
                    <a:gd name="f100" fmla="*/ f80 f24 1"/>
                    <a:gd name="f101" fmla="*/ f81 f23 1"/>
                    <a:gd name="f102" fmla="*/ f82 f24 1"/>
                    <a:gd name="f103" fmla="*/ f83 f23 1"/>
                    <a:gd name="f104" fmla="*/ f84 f24 1"/>
                    <a:gd name="f105" fmla="*/ f85 f23 1"/>
                    <a:gd name="f106" fmla="*/ f86 f2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50">
                      <a:pos x="f91" y="f92"/>
                    </a:cxn>
                    <a:cxn ang="f50">
                      <a:pos x="f93" y="f94"/>
                    </a:cxn>
                    <a:cxn ang="f50">
                      <a:pos x="f93" y="f95"/>
                    </a:cxn>
                    <a:cxn ang="f50">
                      <a:pos x="f96" y="f97"/>
                    </a:cxn>
                    <a:cxn ang="f50">
                      <a:pos x="f98" y="f97"/>
                    </a:cxn>
                    <a:cxn ang="f50">
                      <a:pos x="f99" y="f100"/>
                    </a:cxn>
                    <a:cxn ang="f50">
                      <a:pos x="f101" y="f102"/>
                    </a:cxn>
                    <a:cxn ang="f50">
                      <a:pos x="f103" y="f104"/>
                    </a:cxn>
                    <a:cxn ang="f50">
                      <a:pos x="f105" y="f106"/>
                    </a:cxn>
                  </a:cxnLst>
                  <a:rect l="f87" t="f90" r="f88" b="f89"/>
                  <a:pathLst>
                    <a:path w="1805892" h="1657527">
                      <a:moveTo>
                        <a:pt x="f8" y="f5"/>
                      </a:moveTo>
                      <a:lnTo>
                        <a:pt x="f6" y="f9"/>
                      </a:lnTo>
                      <a:lnTo>
                        <a:pt x="f6" y="f10"/>
                      </a:lnTo>
                      <a:cubicBezTo>
                        <a:pt x="f6" y="f11"/>
                        <a:pt x="f12" y="f7"/>
                        <a:pt x="f13" y="f7"/>
                      </a:cubicBezTo>
                      <a:lnTo>
                        <a:pt x="f14" y="f7"/>
                      </a:lnTo>
                      <a:lnTo>
                        <a:pt x="f15" y="f16"/>
                      </a:lnTo>
                      <a:lnTo>
                        <a:pt x="f17" y="f18"/>
                      </a:lnTo>
                      <a:lnTo>
                        <a:pt x="f5" y="f19"/>
                      </a:lnTo>
                      <a:lnTo>
                        <a:pt x="f20" y="f21"/>
                      </a:lnTo>
                      <a:close/>
                    </a:path>
                  </a:pathLst>
                </a:custGeom>
                <a:solidFill>
                  <a:srgbClr val="001423">
                    <a:alpha val="24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121916" tIns="60963" rIns="121916" bIns="60963" anchor="ctr" anchorCtr="1" compatLnSpc="1">
                  <a:noAutofit/>
                </a:bodyPr>
                <a:lstStyle/>
                <a:p>
                  <a:pPr marL="0" marR="0" lvl="0" indent="0" algn="ctr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grpSp>
              <p:nvGrpSpPr>
                <p:cNvPr id="26" name="Group 51">
                  <a:extLst>
                    <a:ext uri="{FF2B5EF4-FFF2-40B4-BE49-F238E27FC236}">
                      <a16:creationId xmlns:a16="http://schemas.microsoft.com/office/drawing/2014/main" id="{4FBA9B6A-C7CB-49A3-9D0C-73F24A471BAB}"/>
                    </a:ext>
                  </a:extLst>
                </p:cNvPr>
                <p:cNvGrpSpPr/>
                <p:nvPr/>
              </p:nvGrpSpPr>
              <p:grpSpPr>
                <a:xfrm>
                  <a:off x="6944995" y="4445895"/>
                  <a:ext cx="641991" cy="122502"/>
                  <a:chOff x="6944995" y="4445895"/>
                  <a:chExt cx="641991" cy="122502"/>
                </a:xfrm>
              </p:grpSpPr>
              <p:cxnSp>
                <p:nvCxnSpPr>
                  <p:cNvPr id="27" name="Straight Connector 55">
                    <a:extLst>
                      <a:ext uri="{FF2B5EF4-FFF2-40B4-BE49-F238E27FC236}">
                        <a16:creationId xmlns:a16="http://schemas.microsoft.com/office/drawing/2014/main" id="{D0BA2ACF-73A2-46CA-BF28-4E0CEFA4DC4A}"/>
                      </a:ext>
                    </a:extLst>
                  </p:cNvPr>
                  <p:cNvCxnSpPr/>
                  <p:nvPr/>
                </p:nvCxnSpPr>
                <p:spPr>
                  <a:xfrm>
                    <a:off x="7268071" y="4445895"/>
                    <a:ext cx="0" cy="44869"/>
                  </a:xfrm>
                  <a:prstGeom prst="straightConnector1">
                    <a:avLst/>
                  </a:prstGeom>
                  <a:noFill/>
                  <a:ln w="12701" cap="rnd">
                    <a:solidFill>
                      <a:srgbClr val="E46C0A"/>
                    </a:solidFill>
                    <a:prstDash val="solid"/>
                  </a:ln>
                </p:spPr>
              </p:cxnSp>
              <p:grpSp>
                <p:nvGrpSpPr>
                  <p:cNvPr id="28" name="Group 56">
                    <a:extLst>
                      <a:ext uri="{FF2B5EF4-FFF2-40B4-BE49-F238E27FC236}">
                        <a16:creationId xmlns:a16="http://schemas.microsoft.com/office/drawing/2014/main" id="{F035D599-018C-48E5-B7CE-97D660F6C6BD}"/>
                      </a:ext>
                    </a:extLst>
                  </p:cNvPr>
                  <p:cNvGrpSpPr/>
                  <p:nvPr/>
                </p:nvGrpSpPr>
                <p:grpSpPr>
                  <a:xfrm>
                    <a:off x="6944995" y="4481437"/>
                    <a:ext cx="159465" cy="86960"/>
                    <a:chOff x="6944995" y="4481437"/>
                    <a:chExt cx="159465" cy="86960"/>
                  </a:xfrm>
                </p:grpSpPr>
                <p:cxnSp>
                  <p:nvCxnSpPr>
                    <p:cNvPr id="29" name="Straight Connector 60">
                      <a:extLst>
                        <a:ext uri="{FF2B5EF4-FFF2-40B4-BE49-F238E27FC236}">
                          <a16:creationId xmlns:a16="http://schemas.microsoft.com/office/drawing/2014/main" id="{4721C346-05C8-4F38-A61D-743553AB8088}"/>
                        </a:ext>
                      </a:extLst>
                    </p:cNvPr>
                    <p:cNvCxnSpPr/>
                    <p:nvPr/>
                  </p:nvCxnSpPr>
                  <p:spPr>
                    <a:xfrm rot="19588109">
                      <a:off x="7104460" y="4481437"/>
                      <a:ext cx="0" cy="44870"/>
                    </a:xfrm>
                    <a:prstGeom prst="straightConnector1">
                      <a:avLst/>
                    </a:prstGeom>
                    <a:noFill/>
                    <a:ln w="12701" cap="rnd">
                      <a:solidFill>
                        <a:srgbClr val="E46C0A"/>
                      </a:solidFill>
                      <a:prstDash val="solid"/>
                    </a:ln>
                  </p:spPr>
                </p:cxnSp>
                <p:cxnSp>
                  <p:nvCxnSpPr>
                    <p:cNvPr id="30" name="Straight Connector 61">
                      <a:extLst>
                        <a:ext uri="{FF2B5EF4-FFF2-40B4-BE49-F238E27FC236}">
                          <a16:creationId xmlns:a16="http://schemas.microsoft.com/office/drawing/2014/main" id="{02A1488D-8DC5-4140-B833-B6D84969AE01}"/>
                        </a:ext>
                      </a:extLst>
                    </p:cNvPr>
                    <p:cNvCxnSpPr/>
                    <p:nvPr/>
                  </p:nvCxnSpPr>
                  <p:spPr>
                    <a:xfrm rot="18838165">
                      <a:off x="6980520" y="4532872"/>
                      <a:ext cx="0" cy="71049"/>
                    </a:xfrm>
                    <a:prstGeom prst="straightConnector1">
                      <a:avLst/>
                    </a:prstGeom>
                    <a:noFill/>
                    <a:ln w="12701" cap="rnd">
                      <a:solidFill>
                        <a:srgbClr val="E46C0A"/>
                      </a:solidFill>
                      <a:prstDash val="solid"/>
                    </a:ln>
                  </p:spPr>
                </p:cxnSp>
              </p:grpSp>
              <p:grpSp>
                <p:nvGrpSpPr>
                  <p:cNvPr id="31" name="Group 57">
                    <a:extLst>
                      <a:ext uri="{FF2B5EF4-FFF2-40B4-BE49-F238E27FC236}">
                        <a16:creationId xmlns:a16="http://schemas.microsoft.com/office/drawing/2014/main" id="{0E6697AF-FF3E-4FD7-8454-492A24FE498F}"/>
                      </a:ext>
                    </a:extLst>
                  </p:cNvPr>
                  <p:cNvGrpSpPr/>
                  <p:nvPr/>
                </p:nvGrpSpPr>
                <p:grpSpPr>
                  <a:xfrm>
                    <a:off x="7434673" y="4481436"/>
                    <a:ext cx="152313" cy="82444"/>
                    <a:chOff x="7434673" y="4481436"/>
                    <a:chExt cx="152313" cy="82444"/>
                  </a:xfrm>
                </p:grpSpPr>
                <p:cxnSp>
                  <p:nvCxnSpPr>
                    <p:cNvPr id="32" name="Straight Connector 58">
                      <a:extLst>
                        <a:ext uri="{FF2B5EF4-FFF2-40B4-BE49-F238E27FC236}">
                          <a16:creationId xmlns:a16="http://schemas.microsoft.com/office/drawing/2014/main" id="{72EBB366-436C-40F0-A0B4-6C32847FE54D}"/>
                        </a:ext>
                      </a:extLst>
                    </p:cNvPr>
                    <p:cNvCxnSpPr/>
                    <p:nvPr/>
                  </p:nvCxnSpPr>
                  <p:spPr>
                    <a:xfrm rot="2011873">
                      <a:off x="7434673" y="4481436"/>
                      <a:ext cx="0" cy="44870"/>
                    </a:xfrm>
                    <a:prstGeom prst="straightConnector1">
                      <a:avLst/>
                    </a:prstGeom>
                    <a:noFill/>
                    <a:ln w="12701" cap="rnd">
                      <a:solidFill>
                        <a:srgbClr val="E46C0A"/>
                      </a:solidFill>
                      <a:prstDash val="solid"/>
                    </a:ln>
                  </p:spPr>
                </p:cxnSp>
                <p:cxnSp>
                  <p:nvCxnSpPr>
                    <p:cNvPr id="33" name="Straight Connector 59">
                      <a:extLst>
                        <a:ext uri="{FF2B5EF4-FFF2-40B4-BE49-F238E27FC236}">
                          <a16:creationId xmlns:a16="http://schemas.microsoft.com/office/drawing/2014/main" id="{926AD5B6-0EAD-4BFA-8474-35E0F5685CE9}"/>
                        </a:ext>
                      </a:extLst>
                    </p:cNvPr>
                    <p:cNvCxnSpPr/>
                    <p:nvPr/>
                  </p:nvCxnSpPr>
                  <p:spPr>
                    <a:xfrm rot="2761817">
                      <a:off x="7551462" y="4528355"/>
                      <a:ext cx="0" cy="71049"/>
                    </a:xfrm>
                    <a:prstGeom prst="straightConnector1">
                      <a:avLst/>
                    </a:prstGeom>
                    <a:noFill/>
                    <a:ln w="12701" cap="rnd">
                      <a:solidFill>
                        <a:srgbClr val="E46C0A"/>
                      </a:solidFill>
                      <a:prstDash val="solid"/>
                    </a:ln>
                  </p:spPr>
                </p:cxnSp>
              </p:grpSp>
            </p:grpSp>
            <p:sp>
              <p:nvSpPr>
                <p:cNvPr id="34" name="Freeform: Shape 176">
                  <a:extLst>
                    <a:ext uri="{FF2B5EF4-FFF2-40B4-BE49-F238E27FC236}">
                      <a16:creationId xmlns:a16="http://schemas.microsoft.com/office/drawing/2014/main" id="{D2FC51A8-9933-4092-AD03-1ABADA229F69}"/>
                    </a:ext>
                  </a:extLst>
                </p:cNvPr>
                <p:cNvSpPr/>
                <p:nvPr/>
              </p:nvSpPr>
              <p:spPr>
                <a:xfrm>
                  <a:off x="7256102" y="4508970"/>
                  <a:ext cx="257440" cy="20320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368300"/>
                    <a:gd name="f7" fmla="val 460375"/>
                    <a:gd name="f8" fmla="val 396875"/>
                    <a:gd name="f9" fmla="val 21431"/>
                    <a:gd name="f10" fmla="val 282575"/>
                    <a:gd name="f11" fmla="val 38100"/>
                    <a:gd name="f12" fmla="+- 0 0 -90"/>
                    <a:gd name="f13" fmla="*/ f3 1 368300"/>
                    <a:gd name="f14" fmla="*/ f4 1 460375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368300"/>
                    <a:gd name="f23" fmla="*/ f19 1 460375"/>
                    <a:gd name="f24" fmla="*/ 0 f20 1"/>
                    <a:gd name="f25" fmla="*/ 368300 f20 1"/>
                    <a:gd name="f26" fmla="*/ 38100 f20 1"/>
                    <a:gd name="f27" fmla="*/ 396875 f19 1"/>
                    <a:gd name="f28" fmla="*/ 21431 f20 1"/>
                    <a:gd name="f29" fmla="*/ 0 f19 1"/>
                    <a:gd name="f30" fmla="*/ 282575 f19 1"/>
                    <a:gd name="f31" fmla="*/ 460375 f19 1"/>
                    <a:gd name="f32" fmla="+- f21 0 f1"/>
                    <a:gd name="f33" fmla="*/ f24 1 368300"/>
                    <a:gd name="f34" fmla="*/ f25 1 368300"/>
                    <a:gd name="f35" fmla="*/ f26 1 368300"/>
                    <a:gd name="f36" fmla="*/ f27 1 460375"/>
                    <a:gd name="f37" fmla="*/ f28 1 368300"/>
                    <a:gd name="f38" fmla="*/ f29 1 460375"/>
                    <a:gd name="f39" fmla="*/ f30 1 460375"/>
                    <a:gd name="f40" fmla="*/ f31 1 460375"/>
                    <a:gd name="f41" fmla="*/ f15 1 f22"/>
                    <a:gd name="f42" fmla="*/ f16 1 f22"/>
                    <a:gd name="f43" fmla="*/ f15 1 f23"/>
                    <a:gd name="f44" fmla="*/ f17 1 f23"/>
                    <a:gd name="f45" fmla="*/ f33 1 f22"/>
                    <a:gd name="f46" fmla="*/ f36 1 f23"/>
                    <a:gd name="f47" fmla="*/ f37 1 f22"/>
                    <a:gd name="f48" fmla="*/ f38 1 f23"/>
                    <a:gd name="f49" fmla="*/ f34 1 f22"/>
                    <a:gd name="f50" fmla="*/ f39 1 f23"/>
                    <a:gd name="f51" fmla="*/ f35 1 f22"/>
                    <a:gd name="f52" fmla="*/ f40 1 f23"/>
                    <a:gd name="f53" fmla="*/ f41 f13 1"/>
                    <a:gd name="f54" fmla="*/ f42 f13 1"/>
                    <a:gd name="f55" fmla="*/ f44 f14 1"/>
                    <a:gd name="f56" fmla="*/ f43 f14 1"/>
                    <a:gd name="f57" fmla="*/ f45 f13 1"/>
                    <a:gd name="f58" fmla="*/ f46 f14 1"/>
                    <a:gd name="f59" fmla="*/ f47 f13 1"/>
                    <a:gd name="f60" fmla="*/ f48 f14 1"/>
                    <a:gd name="f61" fmla="*/ f49 f13 1"/>
                    <a:gd name="f62" fmla="*/ f50 f14 1"/>
                    <a:gd name="f63" fmla="*/ f51 f13 1"/>
                    <a:gd name="f64" fmla="*/ f52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7" y="f58"/>
                    </a:cxn>
                    <a:cxn ang="f32">
                      <a:pos x="f59" y="f60"/>
                    </a:cxn>
                    <a:cxn ang="f32">
                      <a:pos x="f61" y="f62"/>
                    </a:cxn>
                    <a:cxn ang="f32">
                      <a:pos x="f63" y="f64"/>
                    </a:cxn>
                    <a:cxn ang="f32">
                      <a:pos x="f57" y="f58"/>
                    </a:cxn>
                  </a:cxnLst>
                  <a:rect l="f53" t="f56" r="f54" b="f55"/>
                  <a:pathLst>
                    <a:path w="368300" h="460375">
                      <a:moveTo>
                        <a:pt x="f5" y="f8"/>
                      </a:moveTo>
                      <a:lnTo>
                        <a:pt x="f9" y="f5"/>
                      </a:lnTo>
                      <a:lnTo>
                        <a:pt x="f6" y="f10"/>
                      </a:lnTo>
                      <a:lnTo>
                        <a:pt x="f11" y="f7"/>
                      </a:lnTo>
                      <a:lnTo>
                        <a:pt x="f5" y="f8"/>
                      </a:lnTo>
                      <a:close/>
                    </a:path>
                  </a:pathLst>
                </a:custGeom>
                <a:solidFill>
                  <a:srgbClr val="001423">
                    <a:alpha val="24000"/>
                  </a:srgbClr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35" name="Isosceles Triangle 53">
                  <a:extLst>
                    <a:ext uri="{FF2B5EF4-FFF2-40B4-BE49-F238E27FC236}">
                      <a16:creationId xmlns:a16="http://schemas.microsoft.com/office/drawing/2014/main" id="{09139DBD-208B-4611-9070-C767D43B455D}"/>
                    </a:ext>
                  </a:extLst>
                </p:cNvPr>
                <p:cNvSpPr/>
                <p:nvPr/>
              </p:nvSpPr>
              <p:spPr>
                <a:xfrm>
                  <a:off x="7234385" y="4502432"/>
                  <a:ext cx="70701" cy="172766"/>
                </a:xfrm>
                <a:custGeom>
                  <a:avLst>
                    <a:gd name="f8" fmla="val 50000"/>
                  </a:avLst>
                  <a:gdLst>
                    <a:gd name="f1" fmla="val 10800000"/>
                    <a:gd name="f2" fmla="val 5400000"/>
                    <a:gd name="f3" fmla="val 180"/>
                    <a:gd name="f4" fmla="val w"/>
                    <a:gd name="f5" fmla="val h"/>
                    <a:gd name="f6" fmla="val ss"/>
                    <a:gd name="f7" fmla="val 0"/>
                    <a:gd name="f8" fmla="val 50000"/>
                    <a:gd name="f9" fmla="+- 0 0 -360"/>
                    <a:gd name="f10" fmla="+- 0 0 -270"/>
                    <a:gd name="f11" fmla="+- 0 0 -180"/>
                    <a:gd name="f12" fmla="+- 0 0 -90"/>
                    <a:gd name="f13" fmla="abs f4"/>
                    <a:gd name="f14" fmla="abs f5"/>
                    <a:gd name="f15" fmla="abs f6"/>
                    <a:gd name="f16" fmla="val f7"/>
                    <a:gd name="f17" fmla="val f8"/>
                    <a:gd name="f18" fmla="*/ f9 f1 1"/>
                    <a:gd name="f19" fmla="*/ f10 f1 1"/>
                    <a:gd name="f20" fmla="*/ f11 f1 1"/>
                    <a:gd name="f21" fmla="*/ f12 f1 1"/>
                    <a:gd name="f22" fmla="?: f13 f4 1"/>
                    <a:gd name="f23" fmla="?: f14 f5 1"/>
                    <a:gd name="f24" fmla="?: f15 f6 1"/>
                    <a:gd name="f25" fmla="*/ f18 1 f3"/>
                    <a:gd name="f26" fmla="*/ f19 1 f3"/>
                    <a:gd name="f27" fmla="*/ f20 1 f3"/>
                    <a:gd name="f28" fmla="*/ f21 1 f3"/>
                    <a:gd name="f29" fmla="*/ f22 1 21600"/>
                    <a:gd name="f30" fmla="*/ f23 1 21600"/>
                    <a:gd name="f31" fmla="*/ 21600 f22 1"/>
                    <a:gd name="f32" fmla="*/ 21600 f23 1"/>
                    <a:gd name="f33" fmla="+- f25 0 f2"/>
                    <a:gd name="f34" fmla="+- f26 0 f2"/>
                    <a:gd name="f35" fmla="+- f27 0 f2"/>
                    <a:gd name="f36" fmla="+- f28 0 f2"/>
                    <a:gd name="f37" fmla="min f30 f29"/>
                    <a:gd name="f38" fmla="*/ f31 1 f24"/>
                    <a:gd name="f39" fmla="*/ f32 1 f24"/>
                    <a:gd name="f40" fmla="val f38"/>
                    <a:gd name="f41" fmla="val f39"/>
                    <a:gd name="f42" fmla="*/ f16 f37 1"/>
                    <a:gd name="f43" fmla="+- f41 0 f16"/>
                    <a:gd name="f44" fmla="+- f40 0 f16"/>
                    <a:gd name="f45" fmla="*/ f41 f37 1"/>
                    <a:gd name="f46" fmla="*/ f40 f37 1"/>
                    <a:gd name="f47" fmla="*/ f43 1 2"/>
                    <a:gd name="f48" fmla="*/ f44 1 2"/>
                    <a:gd name="f49" fmla="*/ f44 f17 1"/>
                    <a:gd name="f50" fmla="+- f16 f47 0"/>
                    <a:gd name="f51" fmla="*/ f49 1 200000"/>
                    <a:gd name="f52" fmla="*/ f49 1 100000"/>
                    <a:gd name="f53" fmla="+- f51 f48 0"/>
                    <a:gd name="f54" fmla="*/ f51 f37 1"/>
                    <a:gd name="f55" fmla="*/ f50 f37 1"/>
                    <a:gd name="f56" fmla="*/ f52 f37 1"/>
                    <a:gd name="f57" fmla="*/ f53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3">
                      <a:pos x="f56" y="f42"/>
                    </a:cxn>
                    <a:cxn ang="f34">
                      <a:pos x="f54" y="f55"/>
                    </a:cxn>
                    <a:cxn ang="f35">
                      <a:pos x="f42" y="f45"/>
                    </a:cxn>
                    <a:cxn ang="f35">
                      <a:pos x="f56" y="f45"/>
                    </a:cxn>
                    <a:cxn ang="f35">
                      <a:pos x="f46" y="f45"/>
                    </a:cxn>
                    <a:cxn ang="f36">
                      <a:pos x="f57" y="f55"/>
                    </a:cxn>
                  </a:cxnLst>
                  <a:rect l="f54" t="f55" r="f57" b="f45"/>
                  <a:pathLst>
                    <a:path>
                      <a:moveTo>
                        <a:pt x="f42" y="f45"/>
                      </a:moveTo>
                      <a:lnTo>
                        <a:pt x="f56" y="f42"/>
                      </a:lnTo>
                      <a:lnTo>
                        <a:pt x="f46" y="f45"/>
                      </a:lnTo>
                      <a:close/>
                    </a:path>
                  </a:pathLst>
                </a:custGeom>
                <a:solidFill>
                  <a:srgbClr val="984807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0" i="0" u="none" strike="noStrike" kern="1200" cap="none" spc="0" baseline="0">
                    <a:solidFill>
                      <a:srgbClr val="FFFFFF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36" name="Freeform: Shape 178">
                  <a:extLst>
                    <a:ext uri="{FF2B5EF4-FFF2-40B4-BE49-F238E27FC236}">
                      <a16:creationId xmlns:a16="http://schemas.microsoft.com/office/drawing/2014/main" id="{A002EDCE-9FFC-48A7-8F40-8875B52EFAEF}"/>
                    </a:ext>
                  </a:extLst>
                </p:cNvPr>
                <p:cNvSpPr/>
                <p:nvPr/>
              </p:nvSpPr>
              <p:spPr>
                <a:xfrm>
                  <a:off x="6656877" y="4588815"/>
                  <a:ext cx="1225716" cy="739996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53512"/>
                    <a:gd name="f7" fmla="val 1676489"/>
                    <a:gd name="f8" fmla="val 279420"/>
                    <a:gd name="f9" fmla="val 489552"/>
                    <a:gd name="f10" fmla="val 876748"/>
                    <a:gd name="f11" fmla="val 171539"/>
                    <a:gd name="f12" fmla="val 1263959"/>
                    <a:gd name="f13" fmla="val 1474092"/>
                    <a:gd name="f14" fmla="val 1628411"/>
                    <a:gd name="f15" fmla="val 125101"/>
                    <a:gd name="f16" fmla="val 1397069"/>
                    <a:gd name="f17" fmla="val 1551388"/>
                    <a:gd name="f18" fmla="+- 0 0 -90"/>
                    <a:gd name="f19" fmla="*/ f3 1 1753512"/>
                    <a:gd name="f20" fmla="*/ f4 1 1676489"/>
                    <a:gd name="f21" fmla="val f5"/>
                    <a:gd name="f22" fmla="val f6"/>
                    <a:gd name="f23" fmla="val f7"/>
                    <a:gd name="f24" fmla="*/ f18 f0 1"/>
                    <a:gd name="f25" fmla="+- f23 0 f21"/>
                    <a:gd name="f26" fmla="+- f22 0 f21"/>
                    <a:gd name="f27" fmla="*/ f24 1 f2"/>
                    <a:gd name="f28" fmla="*/ f26 1 1753512"/>
                    <a:gd name="f29" fmla="*/ f25 1 1676489"/>
                    <a:gd name="f30" fmla="*/ 279420 f26 1"/>
                    <a:gd name="f31" fmla="*/ 0 f25 1"/>
                    <a:gd name="f32" fmla="*/ 489552 f26 1"/>
                    <a:gd name="f33" fmla="*/ 876748 f26 1"/>
                    <a:gd name="f34" fmla="*/ 171539 f25 1"/>
                    <a:gd name="f35" fmla="*/ 1263959 f26 1"/>
                    <a:gd name="f36" fmla="*/ 1474092 f26 1"/>
                    <a:gd name="f37" fmla="*/ 1753512 f26 1"/>
                    <a:gd name="f38" fmla="*/ 279420 f25 1"/>
                    <a:gd name="f39" fmla="*/ 1397069 f25 1"/>
                    <a:gd name="f40" fmla="*/ 1676489 f25 1"/>
                    <a:gd name="f41" fmla="*/ 0 f26 1"/>
                    <a:gd name="f42" fmla="+- f27 0 f1"/>
                    <a:gd name="f43" fmla="*/ f30 1 1753512"/>
                    <a:gd name="f44" fmla="*/ f31 1 1676489"/>
                    <a:gd name="f45" fmla="*/ f32 1 1753512"/>
                    <a:gd name="f46" fmla="*/ f33 1 1753512"/>
                    <a:gd name="f47" fmla="*/ f34 1 1676489"/>
                    <a:gd name="f48" fmla="*/ f35 1 1753512"/>
                    <a:gd name="f49" fmla="*/ f36 1 1753512"/>
                    <a:gd name="f50" fmla="*/ f37 1 1753512"/>
                    <a:gd name="f51" fmla="*/ f38 1 1676489"/>
                    <a:gd name="f52" fmla="*/ f39 1 1676489"/>
                    <a:gd name="f53" fmla="*/ f40 1 1676489"/>
                    <a:gd name="f54" fmla="*/ f41 1 1753512"/>
                    <a:gd name="f55" fmla="*/ f21 1 f28"/>
                    <a:gd name="f56" fmla="*/ f22 1 f28"/>
                    <a:gd name="f57" fmla="*/ f21 1 f29"/>
                    <a:gd name="f58" fmla="*/ f23 1 f29"/>
                    <a:gd name="f59" fmla="*/ f43 1 f28"/>
                    <a:gd name="f60" fmla="*/ f44 1 f29"/>
                    <a:gd name="f61" fmla="*/ f45 1 f28"/>
                    <a:gd name="f62" fmla="*/ f46 1 f28"/>
                    <a:gd name="f63" fmla="*/ f47 1 f29"/>
                    <a:gd name="f64" fmla="*/ f48 1 f28"/>
                    <a:gd name="f65" fmla="*/ f49 1 f28"/>
                    <a:gd name="f66" fmla="*/ f50 1 f28"/>
                    <a:gd name="f67" fmla="*/ f51 1 f29"/>
                    <a:gd name="f68" fmla="*/ f52 1 f29"/>
                    <a:gd name="f69" fmla="*/ f53 1 f29"/>
                    <a:gd name="f70" fmla="*/ f54 1 f28"/>
                    <a:gd name="f71" fmla="*/ f55 f19 1"/>
                    <a:gd name="f72" fmla="*/ f56 f19 1"/>
                    <a:gd name="f73" fmla="*/ f58 f20 1"/>
                    <a:gd name="f74" fmla="*/ f57 f20 1"/>
                    <a:gd name="f75" fmla="*/ f59 f19 1"/>
                    <a:gd name="f76" fmla="*/ f60 f20 1"/>
                    <a:gd name="f77" fmla="*/ f61 f19 1"/>
                    <a:gd name="f78" fmla="*/ f62 f19 1"/>
                    <a:gd name="f79" fmla="*/ f63 f20 1"/>
                    <a:gd name="f80" fmla="*/ f64 f19 1"/>
                    <a:gd name="f81" fmla="*/ f65 f19 1"/>
                    <a:gd name="f82" fmla="*/ f66 f19 1"/>
                    <a:gd name="f83" fmla="*/ f67 f20 1"/>
                    <a:gd name="f84" fmla="*/ f68 f20 1"/>
                    <a:gd name="f85" fmla="*/ f69 f20 1"/>
                    <a:gd name="f86" fmla="*/ f70 f19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2">
                      <a:pos x="f75" y="f76"/>
                    </a:cxn>
                    <a:cxn ang="f42">
                      <a:pos x="f77" y="f76"/>
                    </a:cxn>
                    <a:cxn ang="f42">
                      <a:pos x="f78" y="f79"/>
                    </a:cxn>
                    <a:cxn ang="f42">
                      <a:pos x="f80" y="f76"/>
                    </a:cxn>
                    <a:cxn ang="f42">
                      <a:pos x="f81" y="f76"/>
                    </a:cxn>
                    <a:cxn ang="f42">
                      <a:pos x="f82" y="f83"/>
                    </a:cxn>
                    <a:cxn ang="f42">
                      <a:pos x="f82" y="f84"/>
                    </a:cxn>
                    <a:cxn ang="f42">
                      <a:pos x="f81" y="f85"/>
                    </a:cxn>
                    <a:cxn ang="f42">
                      <a:pos x="f75" y="f85"/>
                    </a:cxn>
                    <a:cxn ang="f42">
                      <a:pos x="f86" y="f84"/>
                    </a:cxn>
                    <a:cxn ang="f42">
                      <a:pos x="f86" y="f83"/>
                    </a:cxn>
                    <a:cxn ang="f42">
                      <a:pos x="f75" y="f76"/>
                    </a:cxn>
                  </a:cxnLst>
                  <a:rect l="f71" t="f74" r="f72" b="f73"/>
                  <a:pathLst>
                    <a:path w="1753512" h="1676489">
                      <a:moveTo>
                        <a:pt x="f8" y="f5"/>
                      </a:moveTo>
                      <a:lnTo>
                        <a:pt x="f9" y="f5"/>
                      </a:lnTo>
                      <a:lnTo>
                        <a:pt x="f10" y="f11"/>
                      </a:lnTo>
                      <a:lnTo>
                        <a:pt x="f12" y="f5"/>
                      </a:lnTo>
                      <a:lnTo>
                        <a:pt x="f13" y="f5"/>
                      </a:lnTo>
                      <a:cubicBezTo>
                        <a:pt x="f14" y="f5"/>
                        <a:pt x="f6" y="f15"/>
                        <a:pt x="f6" y="f8"/>
                      </a:cubicBezTo>
                      <a:lnTo>
                        <a:pt x="f6" y="f16"/>
                      </a:lnTo>
                      <a:cubicBezTo>
                        <a:pt x="f6" y="f17"/>
                        <a:pt x="f14" y="f7"/>
                        <a:pt x="f13" y="f7"/>
                      </a:cubicBezTo>
                      <a:lnTo>
                        <a:pt x="f8" y="f7"/>
                      </a:lnTo>
                      <a:cubicBezTo>
                        <a:pt x="f15" y="f7"/>
                        <a:pt x="f5" y="f17"/>
                        <a:pt x="f5" y="f16"/>
                      </a:cubicBezTo>
                      <a:lnTo>
                        <a:pt x="f5" y="f8"/>
                      </a:lnTo>
                      <a:cubicBezTo>
                        <a:pt x="f5" y="f15"/>
                        <a:pt x="f15" y="f5"/>
                        <a:pt x="f8" y="f5"/>
                      </a:cubicBezTo>
                      <a:close/>
                    </a:path>
                  </a:pathLst>
                </a:custGeom>
                <a:solidFill>
                  <a:srgbClr val="984807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1" compatLnSpc="1">
                  <a:noAutofit/>
                </a:bodyPr>
                <a:lstStyle/>
                <a:p>
                  <a:pPr marL="0" marR="0" lvl="0" indent="0" algn="ctr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US" sz="1400" b="1" i="0" u="none" strike="noStrike" kern="1200" cap="none" spc="0" baseline="0">
                    <a:solidFill>
                      <a:srgbClr val="FFFFFF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</p:grpSp>
          <p:sp>
            <p:nvSpPr>
              <p:cNvPr id="37" name="Freeform: Shape 170">
                <a:extLst>
                  <a:ext uri="{FF2B5EF4-FFF2-40B4-BE49-F238E27FC236}">
                    <a16:creationId xmlns:a16="http://schemas.microsoft.com/office/drawing/2014/main" id="{4B78BB41-5AB5-4D99-A3E7-F9373009C8D1}"/>
                  </a:ext>
                </a:extLst>
              </p:cNvPr>
              <p:cNvSpPr/>
              <p:nvPr/>
            </p:nvSpPr>
            <p:spPr>
              <a:xfrm rot="928244" flipV="1">
                <a:off x="6792221" y="4811839"/>
                <a:ext cx="980437" cy="432593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1598455"/>
                  <a:gd name="f7" fmla="val 1116902"/>
                  <a:gd name="f8" fmla="val 1522337"/>
                  <a:gd name="f9" fmla="val 1066312"/>
                  <a:gd name="f10" fmla="val 1029704"/>
                  <a:gd name="f11" fmla="val 1571049"/>
                  <a:gd name="f12" fmla="val 1034701"/>
                  <a:gd name="f13" fmla="val 1361972"/>
                  <a:gd name="f14" fmla="val 1053972"/>
                  <a:gd name="f15" fmla="val 1122151"/>
                  <a:gd name="f16" fmla="val 1003805"/>
                  <a:gd name="f17" fmla="val 901145"/>
                  <a:gd name="f18" fmla="val 879636"/>
                  <a:gd name="f19" fmla="val 693950"/>
                  <a:gd name="f20" fmla="val 763226"/>
                  <a:gd name="f21" fmla="val 540069"/>
                  <a:gd name="f22" fmla="val 602437"/>
                  <a:gd name="f23" fmla="val 455241"/>
                  <a:gd name="f24" fmla="val 432817"/>
                  <a:gd name="f25" fmla="val 449268"/>
                  <a:gd name="f26" fmla="val 418878"/>
                  <a:gd name="f27" fmla="val 573995"/>
                  <a:gd name="f28" fmla="val 287303"/>
                  <a:gd name="f29" fmla="val 232809"/>
                  <a:gd name="f30" fmla="val 78728"/>
                  <a:gd name="f31" fmla="val 127371"/>
                  <a:gd name="f32" fmla="val 232781"/>
                  <a:gd name="f33" fmla="val 126118"/>
                  <a:gd name="f34" fmla="val 232867"/>
                  <a:gd name="f35" fmla="val 117593"/>
                  <a:gd name="f36" fmla="val 245182"/>
                  <a:gd name="f37" fmla="val 117440"/>
                  <a:gd name="f38" fmla="val 247289"/>
                  <a:gd name="f39" fmla="val 142268"/>
                  <a:gd name="f40" fmla="val 163443"/>
                  <a:gd name="f41" fmla="val 483044"/>
                  <a:gd name="f42" fmla="val 247582"/>
                  <a:gd name="f43" fmla="val 683775"/>
                  <a:gd name="f44" fmla="val 435201"/>
                  <a:gd name="f45" fmla="val 874737"/>
                  <a:gd name="f46" fmla="val 694280"/>
                  <a:gd name="f47" fmla="val 996583"/>
                  <a:gd name="f48" fmla="val 982144"/>
                  <a:gd name="f49" fmla="val 1131966"/>
                  <a:gd name="f50" fmla="val 1290099"/>
                  <a:gd name="f51" fmla="val 1149979"/>
                  <a:gd name="f52" fmla="+- 0 0 -90"/>
                  <a:gd name="f53" fmla="*/ f3 1 1598455"/>
                  <a:gd name="f54" fmla="*/ f4 1 1116902"/>
                  <a:gd name="f55" fmla="val f5"/>
                  <a:gd name="f56" fmla="val f6"/>
                  <a:gd name="f57" fmla="val f7"/>
                  <a:gd name="f58" fmla="*/ f52 f0 1"/>
                  <a:gd name="f59" fmla="+- f57 0 f55"/>
                  <a:gd name="f60" fmla="+- f56 0 f55"/>
                  <a:gd name="f61" fmla="*/ f58 1 f2"/>
                  <a:gd name="f62" fmla="*/ f60 1 1598455"/>
                  <a:gd name="f63" fmla="*/ f59 1 1116902"/>
                  <a:gd name="f64" fmla="*/ 1522337 f60 1"/>
                  <a:gd name="f65" fmla="*/ 1066312 f59 1"/>
                  <a:gd name="f66" fmla="*/ 1598455 f60 1"/>
                  <a:gd name="f67" fmla="*/ 1029704 f59 1"/>
                  <a:gd name="f68" fmla="*/ 1571049 f60 1"/>
                  <a:gd name="f69" fmla="*/ 1034701 f59 1"/>
                  <a:gd name="f70" fmla="*/ 901145 f60 1"/>
                  <a:gd name="f71" fmla="*/ 879636 f59 1"/>
                  <a:gd name="f72" fmla="*/ 455241 f60 1"/>
                  <a:gd name="f73" fmla="*/ 432817 f59 1"/>
                  <a:gd name="f74" fmla="*/ 449268 f60 1"/>
                  <a:gd name="f75" fmla="*/ 418878 f59 1"/>
                  <a:gd name="f76" fmla="*/ 573995 f60 1"/>
                  <a:gd name="f77" fmla="*/ 287303 f60 1"/>
                  <a:gd name="f78" fmla="*/ 0 f59 1"/>
                  <a:gd name="f79" fmla="*/ 232809 f60 1"/>
                  <a:gd name="f80" fmla="*/ 78728 f59 1"/>
                  <a:gd name="f81" fmla="*/ 127371 f60 1"/>
                  <a:gd name="f82" fmla="*/ 232781 f59 1"/>
                  <a:gd name="f83" fmla="*/ 126118 f60 1"/>
                  <a:gd name="f84" fmla="*/ 232867 f59 1"/>
                  <a:gd name="f85" fmla="*/ 117593 f60 1"/>
                  <a:gd name="f86" fmla="*/ 245182 f59 1"/>
                  <a:gd name="f87" fmla="*/ 117440 f60 1"/>
                  <a:gd name="f88" fmla="*/ 247289 f59 1"/>
                  <a:gd name="f89" fmla="*/ 0 f60 1"/>
                  <a:gd name="f90" fmla="*/ 142268 f60 1"/>
                  <a:gd name="f91" fmla="*/ 163443 f60 1"/>
                  <a:gd name="f92" fmla="*/ 483044 f59 1"/>
                  <a:gd name="f93" fmla="*/ 694280 f60 1"/>
                  <a:gd name="f94" fmla="*/ 996583 f59 1"/>
                  <a:gd name="f95" fmla="+- f61 0 f1"/>
                  <a:gd name="f96" fmla="*/ f64 1 1598455"/>
                  <a:gd name="f97" fmla="*/ f65 1 1116902"/>
                  <a:gd name="f98" fmla="*/ f66 1 1598455"/>
                  <a:gd name="f99" fmla="*/ f67 1 1116902"/>
                  <a:gd name="f100" fmla="*/ f68 1 1598455"/>
                  <a:gd name="f101" fmla="*/ f69 1 1116902"/>
                  <a:gd name="f102" fmla="*/ f70 1 1598455"/>
                  <a:gd name="f103" fmla="*/ f71 1 1116902"/>
                  <a:gd name="f104" fmla="*/ f72 1 1598455"/>
                  <a:gd name="f105" fmla="*/ f73 1 1116902"/>
                  <a:gd name="f106" fmla="*/ f74 1 1598455"/>
                  <a:gd name="f107" fmla="*/ f75 1 1116902"/>
                  <a:gd name="f108" fmla="*/ f76 1 1598455"/>
                  <a:gd name="f109" fmla="*/ f77 1 1598455"/>
                  <a:gd name="f110" fmla="*/ f78 1 1116902"/>
                  <a:gd name="f111" fmla="*/ f79 1 1598455"/>
                  <a:gd name="f112" fmla="*/ f80 1 1116902"/>
                  <a:gd name="f113" fmla="*/ f81 1 1598455"/>
                  <a:gd name="f114" fmla="*/ f82 1 1116902"/>
                  <a:gd name="f115" fmla="*/ f83 1 1598455"/>
                  <a:gd name="f116" fmla="*/ f84 1 1116902"/>
                  <a:gd name="f117" fmla="*/ f85 1 1598455"/>
                  <a:gd name="f118" fmla="*/ f86 1 1116902"/>
                  <a:gd name="f119" fmla="*/ f87 1 1598455"/>
                  <a:gd name="f120" fmla="*/ f88 1 1116902"/>
                  <a:gd name="f121" fmla="*/ f89 1 1598455"/>
                  <a:gd name="f122" fmla="*/ f90 1 1598455"/>
                  <a:gd name="f123" fmla="*/ f91 1 1598455"/>
                  <a:gd name="f124" fmla="*/ f92 1 1116902"/>
                  <a:gd name="f125" fmla="*/ f93 1 1598455"/>
                  <a:gd name="f126" fmla="*/ f94 1 1116902"/>
                  <a:gd name="f127" fmla="*/ f55 1 f62"/>
                  <a:gd name="f128" fmla="*/ f56 1 f62"/>
                  <a:gd name="f129" fmla="*/ f55 1 f63"/>
                  <a:gd name="f130" fmla="*/ f57 1 f63"/>
                  <a:gd name="f131" fmla="*/ f96 1 f62"/>
                  <a:gd name="f132" fmla="*/ f97 1 f63"/>
                  <a:gd name="f133" fmla="*/ f98 1 f62"/>
                  <a:gd name="f134" fmla="*/ f99 1 f63"/>
                  <a:gd name="f135" fmla="*/ f100 1 f62"/>
                  <a:gd name="f136" fmla="*/ f101 1 f63"/>
                  <a:gd name="f137" fmla="*/ f102 1 f62"/>
                  <a:gd name="f138" fmla="*/ f103 1 f63"/>
                  <a:gd name="f139" fmla="*/ f104 1 f62"/>
                  <a:gd name="f140" fmla="*/ f105 1 f63"/>
                  <a:gd name="f141" fmla="*/ f106 1 f62"/>
                  <a:gd name="f142" fmla="*/ f107 1 f63"/>
                  <a:gd name="f143" fmla="*/ f108 1 f62"/>
                  <a:gd name="f144" fmla="*/ f109 1 f62"/>
                  <a:gd name="f145" fmla="*/ f110 1 f63"/>
                  <a:gd name="f146" fmla="*/ f111 1 f62"/>
                  <a:gd name="f147" fmla="*/ f112 1 f63"/>
                  <a:gd name="f148" fmla="*/ f113 1 f62"/>
                  <a:gd name="f149" fmla="*/ f114 1 f63"/>
                  <a:gd name="f150" fmla="*/ f115 1 f62"/>
                  <a:gd name="f151" fmla="*/ f116 1 f63"/>
                  <a:gd name="f152" fmla="*/ f117 1 f62"/>
                  <a:gd name="f153" fmla="*/ f118 1 f63"/>
                  <a:gd name="f154" fmla="*/ f119 1 f62"/>
                  <a:gd name="f155" fmla="*/ f120 1 f63"/>
                  <a:gd name="f156" fmla="*/ f121 1 f62"/>
                  <a:gd name="f157" fmla="*/ f122 1 f62"/>
                  <a:gd name="f158" fmla="*/ f123 1 f62"/>
                  <a:gd name="f159" fmla="*/ f124 1 f63"/>
                  <a:gd name="f160" fmla="*/ f125 1 f62"/>
                  <a:gd name="f161" fmla="*/ f126 1 f63"/>
                  <a:gd name="f162" fmla="*/ f127 f53 1"/>
                  <a:gd name="f163" fmla="*/ f128 f53 1"/>
                  <a:gd name="f164" fmla="*/ f130 f54 1"/>
                  <a:gd name="f165" fmla="*/ f129 f54 1"/>
                  <a:gd name="f166" fmla="*/ f131 f53 1"/>
                  <a:gd name="f167" fmla="*/ f132 f54 1"/>
                  <a:gd name="f168" fmla="*/ f133 f53 1"/>
                  <a:gd name="f169" fmla="*/ f134 f54 1"/>
                  <a:gd name="f170" fmla="*/ f135 f53 1"/>
                  <a:gd name="f171" fmla="*/ f136 f54 1"/>
                  <a:gd name="f172" fmla="*/ f137 f53 1"/>
                  <a:gd name="f173" fmla="*/ f138 f54 1"/>
                  <a:gd name="f174" fmla="*/ f139 f53 1"/>
                  <a:gd name="f175" fmla="*/ f140 f54 1"/>
                  <a:gd name="f176" fmla="*/ f141 f53 1"/>
                  <a:gd name="f177" fmla="*/ f142 f54 1"/>
                  <a:gd name="f178" fmla="*/ f143 f53 1"/>
                  <a:gd name="f179" fmla="*/ f144 f53 1"/>
                  <a:gd name="f180" fmla="*/ f145 f54 1"/>
                  <a:gd name="f181" fmla="*/ f146 f53 1"/>
                  <a:gd name="f182" fmla="*/ f147 f54 1"/>
                  <a:gd name="f183" fmla="*/ f148 f53 1"/>
                  <a:gd name="f184" fmla="*/ f149 f54 1"/>
                  <a:gd name="f185" fmla="*/ f150 f53 1"/>
                  <a:gd name="f186" fmla="*/ f151 f54 1"/>
                  <a:gd name="f187" fmla="*/ f152 f53 1"/>
                  <a:gd name="f188" fmla="*/ f153 f54 1"/>
                  <a:gd name="f189" fmla="*/ f154 f53 1"/>
                  <a:gd name="f190" fmla="*/ f155 f54 1"/>
                  <a:gd name="f191" fmla="*/ f156 f53 1"/>
                  <a:gd name="f192" fmla="*/ f157 f53 1"/>
                  <a:gd name="f193" fmla="*/ f158 f53 1"/>
                  <a:gd name="f194" fmla="*/ f159 f54 1"/>
                  <a:gd name="f195" fmla="*/ f160 f53 1"/>
                  <a:gd name="f196" fmla="*/ f161 f54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95">
                    <a:pos x="f166" y="f167"/>
                  </a:cxn>
                  <a:cxn ang="f95">
                    <a:pos x="f168" y="f169"/>
                  </a:cxn>
                  <a:cxn ang="f95">
                    <a:pos x="f170" y="f171"/>
                  </a:cxn>
                  <a:cxn ang="f95">
                    <a:pos x="f172" y="f173"/>
                  </a:cxn>
                  <a:cxn ang="f95">
                    <a:pos x="f174" y="f175"/>
                  </a:cxn>
                  <a:cxn ang="f95">
                    <a:pos x="f176" y="f177"/>
                  </a:cxn>
                  <a:cxn ang="f95">
                    <a:pos x="f178" y="f177"/>
                  </a:cxn>
                  <a:cxn ang="f95">
                    <a:pos x="f179" y="f180"/>
                  </a:cxn>
                  <a:cxn ang="f95">
                    <a:pos x="f181" y="f182"/>
                  </a:cxn>
                  <a:cxn ang="f95">
                    <a:pos x="f183" y="f184"/>
                  </a:cxn>
                  <a:cxn ang="f95">
                    <a:pos x="f185" y="f186"/>
                  </a:cxn>
                  <a:cxn ang="f95">
                    <a:pos x="f187" y="f188"/>
                  </a:cxn>
                  <a:cxn ang="f95">
                    <a:pos x="f189" y="f190"/>
                  </a:cxn>
                  <a:cxn ang="f95">
                    <a:pos x="f191" y="f177"/>
                  </a:cxn>
                  <a:cxn ang="f95">
                    <a:pos x="f192" y="f177"/>
                  </a:cxn>
                  <a:cxn ang="f95">
                    <a:pos x="f193" y="f194"/>
                  </a:cxn>
                  <a:cxn ang="f95">
                    <a:pos x="f195" y="f196"/>
                  </a:cxn>
                  <a:cxn ang="f95">
                    <a:pos x="f166" y="f167"/>
                  </a:cxn>
                </a:cxnLst>
                <a:rect l="f162" t="f165" r="f163" b="f164"/>
                <a:pathLst>
                  <a:path w="1598455" h="1116902">
                    <a:moveTo>
                      <a:pt x="f8" y="f9"/>
                    </a:moveTo>
                    <a:lnTo>
                      <a:pt x="f6" y="f10"/>
                    </a:lnTo>
                    <a:lnTo>
                      <a:pt x="f11" y="f12"/>
                    </a:lnTo>
                    <a:cubicBezTo>
                      <a:pt x="f13" y="f14"/>
                      <a:pt x="f15" y="f16"/>
                      <a:pt x="f17" y="f18"/>
                    </a:cubicBezTo>
                    <a:cubicBezTo>
                      <a:pt x="f19" y="f20"/>
                      <a:pt x="f21" y="f22"/>
                      <a:pt x="f23" y="f24"/>
                    </a:cubicBezTo>
                    <a:lnTo>
                      <a:pt x="f25" y="f26"/>
                    </a:lnTo>
                    <a:lnTo>
                      <a:pt x="f27" y="f26"/>
                    </a:lnTo>
                    <a:lnTo>
                      <a:pt x="f28" y="f5"/>
                    </a:lnTo>
                    <a:lnTo>
                      <a:pt x="f29" y="f30"/>
                    </a:lnTo>
                    <a:lnTo>
                      <a:pt x="f31" y="f32"/>
                    </a:lnTo>
                    <a:lnTo>
                      <a:pt x="f33" y="f34"/>
                    </a:lnTo>
                    <a:lnTo>
                      <a:pt x="f35" y="f36"/>
                    </a:lnTo>
                    <a:lnTo>
                      <a:pt x="f37" y="f38"/>
                    </a:lnTo>
                    <a:lnTo>
                      <a:pt x="f5" y="f26"/>
                    </a:lnTo>
                    <a:lnTo>
                      <a:pt x="f39" y="f26"/>
                    </a:lnTo>
                    <a:lnTo>
                      <a:pt x="f40" y="f41"/>
                    </a:lnTo>
                    <a:cubicBezTo>
                      <a:pt x="f42" y="f43"/>
                      <a:pt x="f44" y="f45"/>
                      <a:pt x="f46" y="f47"/>
                    </a:cubicBezTo>
                    <a:cubicBezTo>
                      <a:pt x="f48" y="f49"/>
                      <a:pt x="f50" y="f51"/>
                      <a:pt x="f8" y="f9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</p:grpSp>
        <p:sp>
          <p:nvSpPr>
            <p:cNvPr id="38" name="Freeform: Shape 235">
              <a:extLst>
                <a:ext uri="{FF2B5EF4-FFF2-40B4-BE49-F238E27FC236}">
                  <a16:creationId xmlns:a16="http://schemas.microsoft.com/office/drawing/2014/main" id="{E4C477EF-7071-46E1-8A6F-2732ED4F5744}"/>
                </a:ext>
              </a:extLst>
            </p:cNvPr>
            <p:cNvSpPr/>
            <p:nvPr/>
          </p:nvSpPr>
          <p:spPr>
            <a:xfrm>
              <a:off x="3664073" y="3107981"/>
              <a:ext cx="1217157" cy="816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7730"/>
                <a:gd name="f7" fmla="val 540000"/>
                <a:gd name="f8" fmla="val 270000"/>
                <a:gd name="f9" fmla="val 400478"/>
                <a:gd name="f10" fmla="val 509338"/>
                <a:gd name="f11" fmla="val 92551"/>
                <a:gd name="f12" fmla="val 534515"/>
                <a:gd name="f13" fmla="val 215586"/>
                <a:gd name="f14" fmla="val 247484"/>
                <a:gd name="f15" fmla="val 536815"/>
                <a:gd name="f16" fmla="val 246121"/>
                <a:gd name="f17" fmla="val 504242"/>
                <a:gd name="f18" fmla="val 213418"/>
                <a:gd name="f19" fmla="val 459242"/>
                <a:gd name="f20" fmla="val 193191"/>
                <a:gd name="f21" fmla="val 409536"/>
                <a:gd name="f22" fmla="val 310125"/>
                <a:gd name="f23" fmla="val 229536"/>
                <a:gd name="f24" fmla="val 274100"/>
                <a:gd name="f25" fmla="val 373906"/>
                <a:gd name="f26" fmla="val 423809"/>
                <a:gd name="f27" fmla="val 249683"/>
                <a:gd name="f28" fmla="val 468988"/>
                <a:gd name="f29" fmla="val 282257"/>
                <a:gd name="f30" fmla="val 501691"/>
                <a:gd name="f31" fmla="val 328757"/>
                <a:gd name="f32" fmla="val 533167"/>
                <a:gd name="f33" fmla="val 324415"/>
                <a:gd name="f34" fmla="val 306838"/>
                <a:gd name="f35" fmla="val 538111"/>
                <a:gd name="f36" fmla="val 288640"/>
                <a:gd name="f37" fmla="val 120883"/>
                <a:gd name="f38" fmla="val 419117"/>
                <a:gd name="f39" fmla="+- 0 0 -90"/>
                <a:gd name="f40" fmla="*/ f3 1 537730"/>
                <a:gd name="f41" fmla="*/ f4 1 540000"/>
                <a:gd name="f42" fmla="val f5"/>
                <a:gd name="f43" fmla="val f6"/>
                <a:gd name="f44" fmla="val f7"/>
                <a:gd name="f45" fmla="*/ f39 f0 1"/>
                <a:gd name="f46" fmla="+- f44 0 f42"/>
                <a:gd name="f47" fmla="+- f43 0 f42"/>
                <a:gd name="f48" fmla="*/ f45 1 f2"/>
                <a:gd name="f49" fmla="*/ f47 1 537730"/>
                <a:gd name="f50" fmla="*/ f46 1 540000"/>
                <a:gd name="f51" fmla="*/ 270000 f47 1"/>
                <a:gd name="f52" fmla="*/ 0 f46 1"/>
                <a:gd name="f53" fmla="*/ 534515 f47 1"/>
                <a:gd name="f54" fmla="*/ 215586 f46 1"/>
                <a:gd name="f55" fmla="*/ 537730 f47 1"/>
                <a:gd name="f56" fmla="*/ 247484 f46 1"/>
                <a:gd name="f57" fmla="*/ 536815 f47 1"/>
                <a:gd name="f58" fmla="*/ 246121 f46 1"/>
                <a:gd name="f59" fmla="*/ 409536 f47 1"/>
                <a:gd name="f60" fmla="*/ 193191 f46 1"/>
                <a:gd name="f61" fmla="*/ 229536 f47 1"/>
                <a:gd name="f62" fmla="*/ 373906 f46 1"/>
                <a:gd name="f63" fmla="*/ 282257 f47 1"/>
                <a:gd name="f64" fmla="*/ 501691 f46 1"/>
                <a:gd name="f65" fmla="*/ 328757 f47 1"/>
                <a:gd name="f66" fmla="*/ 533167 f46 1"/>
                <a:gd name="f67" fmla="*/ 324415 f47 1"/>
                <a:gd name="f68" fmla="*/ 534515 f46 1"/>
                <a:gd name="f69" fmla="*/ 540000 f46 1"/>
                <a:gd name="f70" fmla="*/ 0 f47 1"/>
                <a:gd name="f71" fmla="*/ 270000 f46 1"/>
                <a:gd name="f72" fmla="+- f48 0 f1"/>
                <a:gd name="f73" fmla="*/ f51 1 537730"/>
                <a:gd name="f74" fmla="*/ f52 1 540000"/>
                <a:gd name="f75" fmla="*/ f53 1 537730"/>
                <a:gd name="f76" fmla="*/ f54 1 540000"/>
                <a:gd name="f77" fmla="*/ f55 1 537730"/>
                <a:gd name="f78" fmla="*/ f56 1 540000"/>
                <a:gd name="f79" fmla="*/ f57 1 537730"/>
                <a:gd name="f80" fmla="*/ f58 1 540000"/>
                <a:gd name="f81" fmla="*/ f59 1 537730"/>
                <a:gd name="f82" fmla="*/ f60 1 540000"/>
                <a:gd name="f83" fmla="*/ f61 1 537730"/>
                <a:gd name="f84" fmla="*/ f62 1 540000"/>
                <a:gd name="f85" fmla="*/ f63 1 537730"/>
                <a:gd name="f86" fmla="*/ f64 1 540000"/>
                <a:gd name="f87" fmla="*/ f65 1 537730"/>
                <a:gd name="f88" fmla="*/ f66 1 540000"/>
                <a:gd name="f89" fmla="*/ f67 1 537730"/>
                <a:gd name="f90" fmla="*/ f68 1 540000"/>
                <a:gd name="f91" fmla="*/ f69 1 540000"/>
                <a:gd name="f92" fmla="*/ f70 1 537730"/>
                <a:gd name="f93" fmla="*/ f71 1 540000"/>
                <a:gd name="f94" fmla="*/ f42 1 f49"/>
                <a:gd name="f95" fmla="*/ f43 1 f49"/>
                <a:gd name="f96" fmla="*/ f42 1 f50"/>
                <a:gd name="f97" fmla="*/ f44 1 f50"/>
                <a:gd name="f98" fmla="*/ f73 1 f49"/>
                <a:gd name="f99" fmla="*/ f74 1 f50"/>
                <a:gd name="f100" fmla="*/ f75 1 f49"/>
                <a:gd name="f101" fmla="*/ f76 1 f50"/>
                <a:gd name="f102" fmla="*/ f77 1 f49"/>
                <a:gd name="f103" fmla="*/ f78 1 f50"/>
                <a:gd name="f104" fmla="*/ f79 1 f49"/>
                <a:gd name="f105" fmla="*/ f80 1 f50"/>
                <a:gd name="f106" fmla="*/ f81 1 f49"/>
                <a:gd name="f107" fmla="*/ f82 1 f50"/>
                <a:gd name="f108" fmla="*/ f83 1 f49"/>
                <a:gd name="f109" fmla="*/ f84 1 f50"/>
                <a:gd name="f110" fmla="*/ f85 1 f49"/>
                <a:gd name="f111" fmla="*/ f86 1 f50"/>
                <a:gd name="f112" fmla="*/ f87 1 f49"/>
                <a:gd name="f113" fmla="*/ f88 1 f50"/>
                <a:gd name="f114" fmla="*/ f89 1 f49"/>
                <a:gd name="f115" fmla="*/ f90 1 f50"/>
                <a:gd name="f116" fmla="*/ f91 1 f50"/>
                <a:gd name="f117" fmla="*/ f92 1 f49"/>
                <a:gd name="f118" fmla="*/ f93 1 f50"/>
                <a:gd name="f119" fmla="*/ f94 f40 1"/>
                <a:gd name="f120" fmla="*/ f95 f40 1"/>
                <a:gd name="f121" fmla="*/ f97 f41 1"/>
                <a:gd name="f122" fmla="*/ f96 f41 1"/>
                <a:gd name="f123" fmla="*/ f98 f40 1"/>
                <a:gd name="f124" fmla="*/ f99 f41 1"/>
                <a:gd name="f125" fmla="*/ f100 f40 1"/>
                <a:gd name="f126" fmla="*/ f101 f41 1"/>
                <a:gd name="f127" fmla="*/ f102 f40 1"/>
                <a:gd name="f128" fmla="*/ f103 f41 1"/>
                <a:gd name="f129" fmla="*/ f104 f40 1"/>
                <a:gd name="f130" fmla="*/ f105 f41 1"/>
                <a:gd name="f131" fmla="*/ f106 f40 1"/>
                <a:gd name="f132" fmla="*/ f107 f41 1"/>
                <a:gd name="f133" fmla="*/ f108 f40 1"/>
                <a:gd name="f134" fmla="*/ f109 f41 1"/>
                <a:gd name="f135" fmla="*/ f110 f40 1"/>
                <a:gd name="f136" fmla="*/ f111 f41 1"/>
                <a:gd name="f137" fmla="*/ f112 f40 1"/>
                <a:gd name="f138" fmla="*/ f113 f41 1"/>
                <a:gd name="f139" fmla="*/ f114 f40 1"/>
                <a:gd name="f140" fmla="*/ f115 f41 1"/>
                <a:gd name="f141" fmla="*/ f116 f41 1"/>
                <a:gd name="f142" fmla="*/ f117 f40 1"/>
                <a:gd name="f143" fmla="*/ f118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2">
                  <a:pos x="f123" y="f124"/>
                </a:cxn>
                <a:cxn ang="f72">
                  <a:pos x="f125" y="f126"/>
                </a:cxn>
                <a:cxn ang="f72">
                  <a:pos x="f127" y="f128"/>
                </a:cxn>
                <a:cxn ang="f72">
                  <a:pos x="f129" y="f130"/>
                </a:cxn>
                <a:cxn ang="f72">
                  <a:pos x="f131" y="f132"/>
                </a:cxn>
                <a:cxn ang="f72">
                  <a:pos x="f133" y="f134"/>
                </a:cxn>
                <a:cxn ang="f72">
                  <a:pos x="f135" y="f136"/>
                </a:cxn>
                <a:cxn ang="f72">
                  <a:pos x="f137" y="f138"/>
                </a:cxn>
                <a:cxn ang="f72">
                  <a:pos x="f139" y="f140"/>
                </a:cxn>
                <a:cxn ang="f72">
                  <a:pos x="f123" y="f141"/>
                </a:cxn>
                <a:cxn ang="f72">
                  <a:pos x="f142" y="f143"/>
                </a:cxn>
                <a:cxn ang="f72">
                  <a:pos x="f123" y="f124"/>
                </a:cxn>
              </a:cxnLst>
              <a:rect l="f119" t="f122" r="f120" b="f121"/>
              <a:pathLst>
                <a:path w="537730" h="540000">
                  <a:moveTo>
                    <a:pt x="f8" y="f5"/>
                  </a:moveTo>
                  <a:cubicBezTo>
                    <a:pt x="f9" y="f5"/>
                    <a:pt x="f10" y="f11"/>
                    <a:pt x="f12" y="f13"/>
                  </a:cubicBezTo>
                  <a:lnTo>
                    <a:pt x="f6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3" y="f25"/>
                  </a:cubicBezTo>
                  <a:cubicBezTo>
                    <a:pt x="f23" y="f26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12"/>
                  </a:lnTo>
                  <a:cubicBezTo>
                    <a:pt x="f34" y="f35"/>
                    <a:pt x="f36" y="f7"/>
                    <a:pt x="f8" y="f7"/>
                  </a:cubicBezTo>
                  <a:cubicBezTo>
                    <a:pt x="f37" y="f7"/>
                    <a:pt x="f5" y="f38"/>
                    <a:pt x="f5" y="f8"/>
                  </a:cubicBezTo>
                  <a:cubicBezTo>
                    <a:pt x="f5" y="f37"/>
                    <a:pt x="f37" y="f5"/>
                    <a:pt x="f8" y="f5"/>
                  </a:cubicBezTo>
                  <a:close/>
                </a:path>
              </a:pathLst>
            </a:custGeom>
            <a:solidFill>
              <a:srgbClr val="4BACC6"/>
            </a:solidFill>
            <a:ln w="28575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39" name="Freeform: Shape 225">
              <a:extLst>
                <a:ext uri="{FF2B5EF4-FFF2-40B4-BE49-F238E27FC236}">
                  <a16:creationId xmlns:a16="http://schemas.microsoft.com/office/drawing/2014/main" id="{0AB59911-B2B7-42F6-96EC-64BBDB8B47FE}"/>
                </a:ext>
              </a:extLst>
            </p:cNvPr>
            <p:cNvSpPr/>
            <p:nvPr/>
          </p:nvSpPr>
          <p:spPr>
            <a:xfrm>
              <a:off x="4374078" y="3096460"/>
              <a:ext cx="1215374" cy="816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6941"/>
                <a:gd name="f7" fmla="val 540000"/>
                <a:gd name="f8" fmla="val 266941"/>
                <a:gd name="f9" fmla="val 416058"/>
                <a:gd name="f10" fmla="val 120883"/>
                <a:gd name="f11" fmla="val 270000"/>
                <a:gd name="f12" fmla="val 419117"/>
                <a:gd name="f13" fmla="val 248302"/>
                <a:gd name="f14" fmla="val 230103"/>
                <a:gd name="f15" fmla="val 538111"/>
                <a:gd name="f16" fmla="val 212527"/>
                <a:gd name="f17" fmla="val 534515"/>
                <a:gd name="f18" fmla="val 201551"/>
                <a:gd name="f19" fmla="val 531108"/>
                <a:gd name="f20" fmla="val 245009"/>
                <a:gd name="f21" fmla="val 501691"/>
                <a:gd name="f22" fmla="val 277583"/>
                <a:gd name="f23" fmla="val 468988"/>
                <a:gd name="f24" fmla="val 297730"/>
                <a:gd name="f25" fmla="val 423809"/>
                <a:gd name="f26" fmla="val 373906"/>
                <a:gd name="f27" fmla="val 274100"/>
                <a:gd name="f28" fmla="val 217141"/>
                <a:gd name="f29" fmla="val 193191"/>
                <a:gd name="f30" fmla="val 117730"/>
                <a:gd name="f31" fmla="val 92877"/>
                <a:gd name="f32" fmla="val 69201"/>
                <a:gd name="f33" fmla="val 198248"/>
                <a:gd name="f34" fmla="val 47666"/>
                <a:gd name="f35" fmla="val 207393"/>
                <a:gd name="f36" fmla="val 239658"/>
                <a:gd name="f37" fmla="val 2427"/>
                <a:gd name="f38" fmla="val 215586"/>
                <a:gd name="f39" fmla="val 27603"/>
                <a:gd name="f40" fmla="val 92551"/>
                <a:gd name="f41" fmla="val 136464"/>
                <a:gd name="f42" fmla="+- 0 0 -90"/>
                <a:gd name="f43" fmla="*/ f3 1 536941"/>
                <a:gd name="f44" fmla="*/ f4 1 540000"/>
                <a:gd name="f45" fmla="val f5"/>
                <a:gd name="f46" fmla="val f6"/>
                <a:gd name="f47" fmla="val f7"/>
                <a:gd name="f48" fmla="*/ f42 f0 1"/>
                <a:gd name="f49" fmla="+- f47 0 f45"/>
                <a:gd name="f50" fmla="+- f46 0 f45"/>
                <a:gd name="f51" fmla="*/ f48 1 f2"/>
                <a:gd name="f52" fmla="*/ f50 1 536941"/>
                <a:gd name="f53" fmla="*/ f49 1 540000"/>
                <a:gd name="f54" fmla="*/ 266941 f50 1"/>
                <a:gd name="f55" fmla="*/ 0 f49 1"/>
                <a:gd name="f56" fmla="*/ 536941 f50 1"/>
                <a:gd name="f57" fmla="*/ 270000 f49 1"/>
                <a:gd name="f58" fmla="*/ 540000 f49 1"/>
                <a:gd name="f59" fmla="*/ 212527 f50 1"/>
                <a:gd name="f60" fmla="*/ 534515 f49 1"/>
                <a:gd name="f61" fmla="*/ 201551 f50 1"/>
                <a:gd name="f62" fmla="*/ 531108 f49 1"/>
                <a:gd name="f63" fmla="*/ 245009 f50 1"/>
                <a:gd name="f64" fmla="*/ 501691 f49 1"/>
                <a:gd name="f65" fmla="*/ 297730 f50 1"/>
                <a:gd name="f66" fmla="*/ 373906 f49 1"/>
                <a:gd name="f67" fmla="*/ 117730 f50 1"/>
                <a:gd name="f68" fmla="*/ 193191 f49 1"/>
                <a:gd name="f69" fmla="*/ 47666 f50 1"/>
                <a:gd name="f70" fmla="*/ 207393 f49 1"/>
                <a:gd name="f71" fmla="*/ 0 f50 1"/>
                <a:gd name="f72" fmla="*/ 239658 f49 1"/>
                <a:gd name="f73" fmla="*/ 2427 f50 1"/>
                <a:gd name="f74" fmla="*/ 215586 f49 1"/>
                <a:gd name="f75" fmla="+- f51 0 f1"/>
                <a:gd name="f76" fmla="*/ f54 1 536941"/>
                <a:gd name="f77" fmla="*/ f55 1 540000"/>
                <a:gd name="f78" fmla="*/ f56 1 536941"/>
                <a:gd name="f79" fmla="*/ f57 1 540000"/>
                <a:gd name="f80" fmla="*/ f58 1 540000"/>
                <a:gd name="f81" fmla="*/ f59 1 536941"/>
                <a:gd name="f82" fmla="*/ f60 1 540000"/>
                <a:gd name="f83" fmla="*/ f61 1 536941"/>
                <a:gd name="f84" fmla="*/ f62 1 540000"/>
                <a:gd name="f85" fmla="*/ f63 1 536941"/>
                <a:gd name="f86" fmla="*/ f64 1 540000"/>
                <a:gd name="f87" fmla="*/ f65 1 536941"/>
                <a:gd name="f88" fmla="*/ f66 1 540000"/>
                <a:gd name="f89" fmla="*/ f67 1 536941"/>
                <a:gd name="f90" fmla="*/ f68 1 540000"/>
                <a:gd name="f91" fmla="*/ f69 1 536941"/>
                <a:gd name="f92" fmla="*/ f70 1 540000"/>
                <a:gd name="f93" fmla="*/ f71 1 536941"/>
                <a:gd name="f94" fmla="*/ f72 1 540000"/>
                <a:gd name="f95" fmla="*/ f73 1 536941"/>
                <a:gd name="f96" fmla="*/ f74 1 540000"/>
                <a:gd name="f97" fmla="*/ f45 1 f52"/>
                <a:gd name="f98" fmla="*/ f46 1 f52"/>
                <a:gd name="f99" fmla="*/ f45 1 f53"/>
                <a:gd name="f100" fmla="*/ f47 1 f53"/>
                <a:gd name="f101" fmla="*/ f76 1 f52"/>
                <a:gd name="f102" fmla="*/ f77 1 f53"/>
                <a:gd name="f103" fmla="*/ f78 1 f52"/>
                <a:gd name="f104" fmla="*/ f79 1 f53"/>
                <a:gd name="f105" fmla="*/ f80 1 f53"/>
                <a:gd name="f106" fmla="*/ f81 1 f52"/>
                <a:gd name="f107" fmla="*/ f82 1 f53"/>
                <a:gd name="f108" fmla="*/ f83 1 f52"/>
                <a:gd name="f109" fmla="*/ f84 1 f53"/>
                <a:gd name="f110" fmla="*/ f85 1 f52"/>
                <a:gd name="f111" fmla="*/ f86 1 f53"/>
                <a:gd name="f112" fmla="*/ f87 1 f52"/>
                <a:gd name="f113" fmla="*/ f88 1 f53"/>
                <a:gd name="f114" fmla="*/ f89 1 f52"/>
                <a:gd name="f115" fmla="*/ f90 1 f53"/>
                <a:gd name="f116" fmla="*/ f91 1 f52"/>
                <a:gd name="f117" fmla="*/ f92 1 f53"/>
                <a:gd name="f118" fmla="*/ f93 1 f52"/>
                <a:gd name="f119" fmla="*/ f94 1 f53"/>
                <a:gd name="f120" fmla="*/ f95 1 f52"/>
                <a:gd name="f121" fmla="*/ f96 1 f53"/>
                <a:gd name="f122" fmla="*/ f97 f43 1"/>
                <a:gd name="f123" fmla="*/ f98 f43 1"/>
                <a:gd name="f124" fmla="*/ f100 f44 1"/>
                <a:gd name="f125" fmla="*/ f99 f44 1"/>
                <a:gd name="f126" fmla="*/ f101 f43 1"/>
                <a:gd name="f127" fmla="*/ f102 f44 1"/>
                <a:gd name="f128" fmla="*/ f103 f43 1"/>
                <a:gd name="f129" fmla="*/ f104 f44 1"/>
                <a:gd name="f130" fmla="*/ f105 f44 1"/>
                <a:gd name="f131" fmla="*/ f106 f43 1"/>
                <a:gd name="f132" fmla="*/ f107 f44 1"/>
                <a:gd name="f133" fmla="*/ f108 f43 1"/>
                <a:gd name="f134" fmla="*/ f109 f44 1"/>
                <a:gd name="f135" fmla="*/ f110 f43 1"/>
                <a:gd name="f136" fmla="*/ f111 f44 1"/>
                <a:gd name="f137" fmla="*/ f112 f43 1"/>
                <a:gd name="f138" fmla="*/ f113 f44 1"/>
                <a:gd name="f139" fmla="*/ f114 f43 1"/>
                <a:gd name="f140" fmla="*/ f115 f44 1"/>
                <a:gd name="f141" fmla="*/ f116 f43 1"/>
                <a:gd name="f142" fmla="*/ f117 f44 1"/>
                <a:gd name="f143" fmla="*/ f118 f43 1"/>
                <a:gd name="f144" fmla="*/ f119 f44 1"/>
                <a:gd name="f145" fmla="*/ f120 f43 1"/>
                <a:gd name="f146" fmla="*/ f121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75">
                  <a:pos x="f126" y="f127"/>
                </a:cxn>
                <a:cxn ang="f75">
                  <a:pos x="f128" y="f129"/>
                </a:cxn>
                <a:cxn ang="f75">
                  <a:pos x="f126" y="f130"/>
                </a:cxn>
                <a:cxn ang="f75">
                  <a:pos x="f131" y="f132"/>
                </a:cxn>
                <a:cxn ang="f75">
                  <a:pos x="f133" y="f134"/>
                </a:cxn>
                <a:cxn ang="f75">
                  <a:pos x="f135" y="f136"/>
                </a:cxn>
                <a:cxn ang="f75">
                  <a:pos x="f137" y="f138"/>
                </a:cxn>
                <a:cxn ang="f75">
                  <a:pos x="f139" y="f140"/>
                </a:cxn>
                <a:cxn ang="f75">
                  <a:pos x="f141" y="f142"/>
                </a:cxn>
                <a:cxn ang="f75">
                  <a:pos x="f143" y="f144"/>
                </a:cxn>
                <a:cxn ang="f75">
                  <a:pos x="f145" y="f146"/>
                </a:cxn>
                <a:cxn ang="f75">
                  <a:pos x="f126" y="f127"/>
                </a:cxn>
              </a:cxnLst>
              <a:rect l="f122" t="f125" r="f123" b="f124"/>
              <a:pathLst>
                <a:path w="536941" h="540000">
                  <a:moveTo>
                    <a:pt x="f8" y="f5"/>
                  </a:moveTo>
                  <a:cubicBezTo>
                    <a:pt x="f9" y="f5"/>
                    <a:pt x="f6" y="f10"/>
                    <a:pt x="f6" y="f11"/>
                  </a:cubicBezTo>
                  <a:cubicBezTo>
                    <a:pt x="f6" y="f12"/>
                    <a:pt x="f9" y="f7"/>
                    <a:pt x="f8" y="f7"/>
                  </a:cubicBezTo>
                  <a:cubicBezTo>
                    <a:pt x="f13" y="f7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4" y="f26"/>
                  </a:cubicBezTo>
                  <a:cubicBezTo>
                    <a:pt x="f24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37" y="f38"/>
                  </a:lnTo>
                  <a:cubicBezTo>
                    <a:pt x="f39" y="f40"/>
                    <a:pt x="f41" y="f5"/>
                    <a:pt x="f8" y="f5"/>
                  </a:cubicBezTo>
                  <a:close/>
                </a:path>
              </a:pathLst>
            </a:custGeom>
            <a:solidFill>
              <a:srgbClr val="4F81BD"/>
            </a:solidFill>
            <a:ln w="28575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40" name="Freeform: Shape 234">
              <a:extLst>
                <a:ext uri="{FF2B5EF4-FFF2-40B4-BE49-F238E27FC236}">
                  <a16:creationId xmlns:a16="http://schemas.microsoft.com/office/drawing/2014/main" id="{76E3FB86-CD81-453A-B706-CB78DEF26193}"/>
                </a:ext>
              </a:extLst>
            </p:cNvPr>
            <p:cNvSpPr/>
            <p:nvPr/>
          </p:nvSpPr>
          <p:spPr>
            <a:xfrm>
              <a:off x="4382627" y="3493172"/>
              <a:ext cx="1220623" cy="81697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9260"/>
                <a:gd name="f7" fmla="val 540000"/>
                <a:gd name="f8" fmla="val 247338"/>
                <a:gd name="f9" fmla="val 2210"/>
                <a:gd name="f10" fmla="val 247555"/>
                <a:gd name="f11" fmla="val 2533"/>
                <a:gd name="f12" fmla="val 269260"/>
                <a:gd name="f13" fmla="val 418377"/>
                <a:gd name="f14" fmla="val 120883"/>
                <a:gd name="f15" fmla="val 270000"/>
                <a:gd name="f16" fmla="val 419117"/>
                <a:gd name="f17" fmla="val 138783"/>
                <a:gd name="f18" fmla="val 29922"/>
                <a:gd name="f19" fmla="val 447449"/>
                <a:gd name="f20" fmla="val 4745"/>
                <a:gd name="f21" fmla="val 324415"/>
                <a:gd name="f22" fmla="val 1673"/>
                <a:gd name="f23" fmla="val 293941"/>
                <a:gd name="f24" fmla="val 34928"/>
                <a:gd name="f25" fmla="val 290589"/>
                <a:gd name="f26" fmla="val 39270"/>
                <a:gd name="f27" fmla="val 289241"/>
                <a:gd name="f28" fmla="val 262659"/>
                <a:gd name="f29" fmla="val 49985"/>
                <a:gd name="f30" fmla="val 296494"/>
                <a:gd name="f31" fmla="val 71520"/>
                <a:gd name="f32" fmla="val 305638"/>
                <a:gd name="f33" fmla="val 95196"/>
                <a:gd name="f34" fmla="val 310695"/>
                <a:gd name="f35" fmla="val 120049"/>
                <a:gd name="f36" fmla="val 219460"/>
                <a:gd name="f37" fmla="val 300049"/>
                <a:gd name="f38" fmla="val 229786"/>
                <a:gd name="f39" fmla="val 129980"/>
                <a:gd name="f40" fmla="val 105029"/>
                <a:gd name="f41" fmla="val 295012"/>
                <a:gd name="f42" fmla="val 81258"/>
                <a:gd name="f43" fmla="val 285904"/>
                <a:gd name="f44" fmla="val 59638"/>
                <a:gd name="f45" fmla="val 248243"/>
                <a:gd name="f46" fmla="val 3558"/>
                <a:gd name="f47" fmla="val 248099"/>
                <a:gd name="f48" fmla="val 2133"/>
                <a:gd name="f49" fmla="+- 0 0 -90"/>
                <a:gd name="f50" fmla="*/ f3 1 539260"/>
                <a:gd name="f51" fmla="*/ f4 1 540000"/>
                <a:gd name="f52" fmla="val f5"/>
                <a:gd name="f53" fmla="val f6"/>
                <a:gd name="f54" fmla="val f7"/>
                <a:gd name="f55" fmla="*/ f49 f0 1"/>
                <a:gd name="f56" fmla="+- f54 0 f52"/>
                <a:gd name="f57" fmla="+- f53 0 f52"/>
                <a:gd name="f58" fmla="*/ f55 1 f2"/>
                <a:gd name="f59" fmla="*/ f57 1 539260"/>
                <a:gd name="f60" fmla="*/ f56 1 540000"/>
                <a:gd name="f61" fmla="*/ 247338 f57 1"/>
                <a:gd name="f62" fmla="*/ 2210 f56 1"/>
                <a:gd name="f63" fmla="*/ 247555 f57 1"/>
                <a:gd name="f64" fmla="*/ 2533 f56 1"/>
                <a:gd name="f65" fmla="*/ 269260 f57 1"/>
                <a:gd name="f66" fmla="*/ 0 f56 1"/>
                <a:gd name="f67" fmla="*/ 539260 f57 1"/>
                <a:gd name="f68" fmla="*/ 270000 f56 1"/>
                <a:gd name="f69" fmla="*/ 540000 f56 1"/>
                <a:gd name="f70" fmla="*/ 4745 f57 1"/>
                <a:gd name="f71" fmla="*/ 324415 f56 1"/>
                <a:gd name="f72" fmla="*/ 1673 f57 1"/>
                <a:gd name="f73" fmla="*/ 293941 f56 1"/>
                <a:gd name="f74" fmla="*/ 34928 f57 1"/>
                <a:gd name="f75" fmla="*/ 290589 f56 1"/>
                <a:gd name="f76" fmla="*/ 39270 f57 1"/>
                <a:gd name="f77" fmla="*/ 289241 f56 1"/>
                <a:gd name="f78" fmla="*/ 0 f57 1"/>
                <a:gd name="f79" fmla="*/ 262659 f56 1"/>
                <a:gd name="f80" fmla="*/ 49985 f57 1"/>
                <a:gd name="f81" fmla="*/ 296494 f56 1"/>
                <a:gd name="f82" fmla="*/ 120049 f57 1"/>
                <a:gd name="f83" fmla="*/ 310695 f56 1"/>
                <a:gd name="f84" fmla="*/ 300049 f57 1"/>
                <a:gd name="f85" fmla="*/ 129980 f56 1"/>
                <a:gd name="f86" fmla="*/ 285904 f57 1"/>
                <a:gd name="f87" fmla="*/ 59638 f56 1"/>
                <a:gd name="f88" fmla="*/ 248243 f57 1"/>
                <a:gd name="f89" fmla="*/ 3558 f56 1"/>
                <a:gd name="f90" fmla="*/ 248099 f57 1"/>
                <a:gd name="f91" fmla="*/ 2133 f56 1"/>
                <a:gd name="f92" fmla="+- f58 0 f1"/>
                <a:gd name="f93" fmla="*/ f61 1 539260"/>
                <a:gd name="f94" fmla="*/ f62 1 540000"/>
                <a:gd name="f95" fmla="*/ f63 1 539260"/>
                <a:gd name="f96" fmla="*/ f64 1 540000"/>
                <a:gd name="f97" fmla="*/ f65 1 539260"/>
                <a:gd name="f98" fmla="*/ f66 1 540000"/>
                <a:gd name="f99" fmla="*/ f67 1 539260"/>
                <a:gd name="f100" fmla="*/ f68 1 540000"/>
                <a:gd name="f101" fmla="*/ f69 1 540000"/>
                <a:gd name="f102" fmla="*/ f70 1 539260"/>
                <a:gd name="f103" fmla="*/ f71 1 540000"/>
                <a:gd name="f104" fmla="*/ f72 1 539260"/>
                <a:gd name="f105" fmla="*/ f73 1 540000"/>
                <a:gd name="f106" fmla="*/ f74 1 539260"/>
                <a:gd name="f107" fmla="*/ f75 1 540000"/>
                <a:gd name="f108" fmla="*/ f76 1 539260"/>
                <a:gd name="f109" fmla="*/ f77 1 540000"/>
                <a:gd name="f110" fmla="*/ f78 1 539260"/>
                <a:gd name="f111" fmla="*/ f79 1 540000"/>
                <a:gd name="f112" fmla="*/ f80 1 539260"/>
                <a:gd name="f113" fmla="*/ f81 1 540000"/>
                <a:gd name="f114" fmla="*/ f82 1 539260"/>
                <a:gd name="f115" fmla="*/ f83 1 540000"/>
                <a:gd name="f116" fmla="*/ f84 1 539260"/>
                <a:gd name="f117" fmla="*/ f85 1 540000"/>
                <a:gd name="f118" fmla="*/ f86 1 539260"/>
                <a:gd name="f119" fmla="*/ f87 1 540000"/>
                <a:gd name="f120" fmla="*/ f88 1 539260"/>
                <a:gd name="f121" fmla="*/ f89 1 540000"/>
                <a:gd name="f122" fmla="*/ f90 1 539260"/>
                <a:gd name="f123" fmla="*/ f91 1 540000"/>
                <a:gd name="f124" fmla="*/ f52 1 f59"/>
                <a:gd name="f125" fmla="*/ f53 1 f59"/>
                <a:gd name="f126" fmla="*/ f52 1 f60"/>
                <a:gd name="f127" fmla="*/ f54 1 f60"/>
                <a:gd name="f128" fmla="*/ f93 1 f59"/>
                <a:gd name="f129" fmla="*/ f94 1 f60"/>
                <a:gd name="f130" fmla="*/ f95 1 f59"/>
                <a:gd name="f131" fmla="*/ f96 1 f60"/>
                <a:gd name="f132" fmla="*/ f97 1 f59"/>
                <a:gd name="f133" fmla="*/ f98 1 f60"/>
                <a:gd name="f134" fmla="*/ f99 1 f59"/>
                <a:gd name="f135" fmla="*/ f100 1 f60"/>
                <a:gd name="f136" fmla="*/ f101 1 f60"/>
                <a:gd name="f137" fmla="*/ f102 1 f59"/>
                <a:gd name="f138" fmla="*/ f103 1 f60"/>
                <a:gd name="f139" fmla="*/ f104 1 f59"/>
                <a:gd name="f140" fmla="*/ f105 1 f60"/>
                <a:gd name="f141" fmla="*/ f106 1 f59"/>
                <a:gd name="f142" fmla="*/ f107 1 f60"/>
                <a:gd name="f143" fmla="*/ f108 1 f59"/>
                <a:gd name="f144" fmla="*/ f109 1 f60"/>
                <a:gd name="f145" fmla="*/ f110 1 f59"/>
                <a:gd name="f146" fmla="*/ f111 1 f60"/>
                <a:gd name="f147" fmla="*/ f112 1 f59"/>
                <a:gd name="f148" fmla="*/ f113 1 f60"/>
                <a:gd name="f149" fmla="*/ f114 1 f59"/>
                <a:gd name="f150" fmla="*/ f115 1 f60"/>
                <a:gd name="f151" fmla="*/ f116 1 f59"/>
                <a:gd name="f152" fmla="*/ f117 1 f60"/>
                <a:gd name="f153" fmla="*/ f118 1 f59"/>
                <a:gd name="f154" fmla="*/ f119 1 f60"/>
                <a:gd name="f155" fmla="*/ f120 1 f59"/>
                <a:gd name="f156" fmla="*/ f121 1 f60"/>
                <a:gd name="f157" fmla="*/ f122 1 f59"/>
                <a:gd name="f158" fmla="*/ f123 1 f60"/>
                <a:gd name="f159" fmla="*/ f124 f50 1"/>
                <a:gd name="f160" fmla="*/ f125 f50 1"/>
                <a:gd name="f161" fmla="*/ f127 f51 1"/>
                <a:gd name="f162" fmla="*/ f126 f51 1"/>
                <a:gd name="f163" fmla="*/ f128 f50 1"/>
                <a:gd name="f164" fmla="*/ f129 f51 1"/>
                <a:gd name="f165" fmla="*/ f130 f50 1"/>
                <a:gd name="f166" fmla="*/ f131 f51 1"/>
                <a:gd name="f167" fmla="*/ f132 f50 1"/>
                <a:gd name="f168" fmla="*/ f133 f51 1"/>
                <a:gd name="f169" fmla="*/ f134 f50 1"/>
                <a:gd name="f170" fmla="*/ f135 f51 1"/>
                <a:gd name="f171" fmla="*/ f136 f51 1"/>
                <a:gd name="f172" fmla="*/ f137 f50 1"/>
                <a:gd name="f173" fmla="*/ f138 f51 1"/>
                <a:gd name="f174" fmla="*/ f139 f50 1"/>
                <a:gd name="f175" fmla="*/ f140 f51 1"/>
                <a:gd name="f176" fmla="*/ f141 f50 1"/>
                <a:gd name="f177" fmla="*/ f142 f51 1"/>
                <a:gd name="f178" fmla="*/ f143 f50 1"/>
                <a:gd name="f179" fmla="*/ f144 f51 1"/>
                <a:gd name="f180" fmla="*/ f145 f50 1"/>
                <a:gd name="f181" fmla="*/ f146 f51 1"/>
                <a:gd name="f182" fmla="*/ f147 f50 1"/>
                <a:gd name="f183" fmla="*/ f148 f51 1"/>
                <a:gd name="f184" fmla="*/ f149 f50 1"/>
                <a:gd name="f185" fmla="*/ f150 f51 1"/>
                <a:gd name="f186" fmla="*/ f151 f50 1"/>
                <a:gd name="f187" fmla="*/ f152 f51 1"/>
                <a:gd name="f188" fmla="*/ f153 f50 1"/>
                <a:gd name="f189" fmla="*/ f154 f51 1"/>
                <a:gd name="f190" fmla="*/ f155 f50 1"/>
                <a:gd name="f191" fmla="*/ f156 f51 1"/>
                <a:gd name="f192" fmla="*/ f157 f50 1"/>
                <a:gd name="f193" fmla="*/ f158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92">
                  <a:pos x="f163" y="f164"/>
                </a:cxn>
                <a:cxn ang="f92">
                  <a:pos x="f165" y="f166"/>
                </a:cxn>
                <a:cxn ang="f92">
                  <a:pos x="f163" y="f164"/>
                </a:cxn>
                <a:cxn ang="f92">
                  <a:pos x="f167" y="f168"/>
                </a:cxn>
                <a:cxn ang="f92">
                  <a:pos x="f169" y="f170"/>
                </a:cxn>
                <a:cxn ang="f92">
                  <a:pos x="f167" y="f171"/>
                </a:cxn>
                <a:cxn ang="f92">
                  <a:pos x="f172" y="f173"/>
                </a:cxn>
                <a:cxn ang="f92">
                  <a:pos x="f174" y="f175"/>
                </a:cxn>
                <a:cxn ang="f92">
                  <a:pos x="f176" y="f177"/>
                </a:cxn>
                <a:cxn ang="f92">
                  <a:pos x="f178" y="f179"/>
                </a:cxn>
                <a:cxn ang="f92">
                  <a:pos x="f180" y="f181"/>
                </a:cxn>
                <a:cxn ang="f92">
                  <a:pos x="f180" y="f181"/>
                </a:cxn>
                <a:cxn ang="f92">
                  <a:pos x="f182" y="f183"/>
                </a:cxn>
                <a:cxn ang="f92">
                  <a:pos x="f184" y="f185"/>
                </a:cxn>
                <a:cxn ang="f92">
                  <a:pos x="f186" y="f187"/>
                </a:cxn>
                <a:cxn ang="f92">
                  <a:pos x="f188" y="f189"/>
                </a:cxn>
                <a:cxn ang="f92">
                  <a:pos x="f190" y="f191"/>
                </a:cxn>
                <a:cxn ang="f92">
                  <a:pos x="f192" y="f193"/>
                </a:cxn>
              </a:cxnLst>
              <a:rect l="f159" t="f162" r="f160" b="f161"/>
              <a:pathLst>
                <a:path w="539260" h="540000">
                  <a:moveTo>
                    <a:pt x="f8" y="f9"/>
                  </a:moveTo>
                  <a:lnTo>
                    <a:pt x="f10" y="f11"/>
                  </a:lnTo>
                  <a:lnTo>
                    <a:pt x="f8" y="f9"/>
                  </a:lnTo>
                  <a:close/>
                  <a:moveTo>
                    <a:pt x="f12" y="f5"/>
                  </a:moveTo>
                  <a:cubicBezTo>
                    <a:pt x="f13" y="f5"/>
                    <a:pt x="f6" y="f14"/>
                    <a:pt x="f6" y="f15"/>
                  </a:cubicBezTo>
                  <a:cubicBezTo>
                    <a:pt x="f6" y="f16"/>
                    <a:pt x="f13" y="f7"/>
                    <a:pt x="f12" y="f7"/>
                  </a:cubicBezTo>
                  <a:cubicBezTo>
                    <a:pt x="f17" y="f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lnTo>
                    <a:pt x="f26" y="f27"/>
                  </a:lnTo>
                  <a:lnTo>
                    <a:pt x="f5" y="f28"/>
                  </a:lnTo>
                  <a:lnTo>
                    <a:pt x="f5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7" y="f39"/>
                  </a:cubicBezTo>
                  <a:cubicBezTo>
                    <a:pt x="f37" y="f40"/>
                    <a:pt x="f41" y="f42"/>
                    <a:pt x="f43" y="f44"/>
                  </a:cubicBezTo>
                  <a:lnTo>
                    <a:pt x="f45" y="f46"/>
                  </a:lnTo>
                  <a:lnTo>
                    <a:pt x="f47" y="f48"/>
                  </a:lnTo>
                  <a:close/>
                </a:path>
              </a:pathLst>
            </a:custGeom>
            <a:solidFill>
              <a:srgbClr val="F79646"/>
            </a:solidFill>
            <a:ln w="28575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41" name="Freeform: Shape 232">
              <a:extLst>
                <a:ext uri="{FF2B5EF4-FFF2-40B4-BE49-F238E27FC236}">
                  <a16:creationId xmlns:a16="http://schemas.microsoft.com/office/drawing/2014/main" id="{D9E28E51-FB65-49A7-871C-27DCE2C0EDF9}"/>
                </a:ext>
              </a:extLst>
            </p:cNvPr>
            <p:cNvSpPr/>
            <p:nvPr/>
          </p:nvSpPr>
          <p:spPr>
            <a:xfrm>
              <a:off x="3664073" y="3505736"/>
              <a:ext cx="1222296" cy="81364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40000"/>
                <a:gd name="f7" fmla="val 537790"/>
                <a:gd name="f8" fmla="val 239211"/>
                <a:gd name="f9" fmla="val 127770"/>
                <a:gd name="f10" fmla="val 227576"/>
                <a:gd name="f11" fmla="val 319800"/>
                <a:gd name="f12" fmla="val 308485"/>
                <a:gd name="f13" fmla="val 419211"/>
                <a:gd name="f14" fmla="val 444064"/>
                <a:gd name="f15" fmla="val 467740"/>
                <a:gd name="f16" fmla="val 303428"/>
                <a:gd name="f17" fmla="val 489275"/>
                <a:gd name="f18" fmla="val 294284"/>
                <a:gd name="f19" fmla="val 539260"/>
                <a:gd name="f20" fmla="val 260449"/>
                <a:gd name="f21" fmla="val 267790"/>
                <a:gd name="f22" fmla="val 416907"/>
                <a:gd name="f23" fmla="val 419117"/>
                <a:gd name="f24" fmla="val 270000"/>
                <a:gd name="f25" fmla="val 120883"/>
                <a:gd name="f26" fmla="val 230511"/>
                <a:gd name="f27" fmla="val 7555"/>
                <a:gd name="f28" fmla="val 194996"/>
                <a:gd name="f29" fmla="val 21218"/>
                <a:gd name="f30" fmla="val 162694"/>
                <a:gd name="f31" fmla="val 35211"/>
                <a:gd name="f32" fmla="val 136915"/>
                <a:gd name="f33" fmla="val 55787"/>
                <a:gd name="f34" fmla="val 174824"/>
                <a:gd name="f35" fmla="val 104308"/>
                <a:gd name="f36" fmla="val 246644"/>
                <a:gd name="f37" fmla="val 186477"/>
                <a:gd name="f38" fmla="val 293864"/>
                <a:gd name="f39" fmla="val 279675"/>
                <a:gd name="f40" fmla="val 298315"/>
                <a:gd name="f41" fmla="val 316513"/>
                <a:gd name="f42" fmla="val 291975"/>
                <a:gd name="f43" fmla="val 334090"/>
                <a:gd name="f44" fmla="val 288379"/>
                <a:gd name="f45" fmla="val 338432"/>
                <a:gd name="f46" fmla="val 287031"/>
                <a:gd name="f47" fmla="val 291932"/>
                <a:gd name="f48" fmla="val 255555"/>
                <a:gd name="f49" fmla="val 259358"/>
                <a:gd name="f50" fmla="val 222852"/>
                <a:gd name="f51" fmla="val 177673"/>
                <a:gd name="f52" fmla="val 245995"/>
                <a:gd name="f53" fmla="val 81238"/>
                <a:gd name="f54" fmla="val 242868"/>
                <a:gd name="f55" fmla="val 91350"/>
                <a:gd name="f56" fmla="val 240470"/>
                <a:gd name="f57" fmla="val 103114"/>
                <a:gd name="f58" fmla="val 115295"/>
                <a:gd name="f59" fmla="val 115294"/>
                <a:gd name="f60" fmla="val 291922"/>
                <a:gd name="f61" fmla="val 283233"/>
                <a:gd name="f62" fmla="val 12940"/>
                <a:gd name="f63" fmla="+- 0 0 -90"/>
                <a:gd name="f64" fmla="*/ f3 1 540000"/>
                <a:gd name="f65" fmla="*/ f4 1 537790"/>
                <a:gd name="f66" fmla="val f5"/>
                <a:gd name="f67" fmla="val f6"/>
                <a:gd name="f68" fmla="val f7"/>
                <a:gd name="f69" fmla="*/ f63 f0 1"/>
                <a:gd name="f70" fmla="+- f68 0 f66"/>
                <a:gd name="f71" fmla="+- f67 0 f66"/>
                <a:gd name="f72" fmla="*/ f69 1 f2"/>
                <a:gd name="f73" fmla="*/ f71 1 540000"/>
                <a:gd name="f74" fmla="*/ f70 1 537790"/>
                <a:gd name="f75" fmla="*/ 239211 f71 1"/>
                <a:gd name="f76" fmla="*/ 127770 f70 1"/>
                <a:gd name="f77" fmla="*/ 419211 f71 1"/>
                <a:gd name="f78" fmla="*/ 308485 f70 1"/>
                <a:gd name="f79" fmla="*/ 489275 f71 1"/>
                <a:gd name="f80" fmla="*/ 294284 f70 1"/>
                <a:gd name="f81" fmla="*/ 539260 f71 1"/>
                <a:gd name="f82" fmla="*/ 260449 f70 1"/>
                <a:gd name="f83" fmla="*/ 540000 f71 1"/>
                <a:gd name="f84" fmla="*/ 267790 f70 1"/>
                <a:gd name="f85" fmla="*/ 270000 f71 1"/>
                <a:gd name="f86" fmla="*/ 537790 f70 1"/>
                <a:gd name="f87" fmla="*/ 0 f71 1"/>
                <a:gd name="f88" fmla="*/ 21218 f71 1"/>
                <a:gd name="f89" fmla="*/ 162694 f70 1"/>
                <a:gd name="f90" fmla="*/ 35211 f71 1"/>
                <a:gd name="f91" fmla="*/ 136915 f70 1"/>
                <a:gd name="f92" fmla="*/ 55787 f71 1"/>
                <a:gd name="f93" fmla="*/ 174824 f70 1"/>
                <a:gd name="f94" fmla="*/ 279675 f71 1"/>
                <a:gd name="f95" fmla="*/ 293864 f70 1"/>
                <a:gd name="f96" fmla="*/ 334090 f71 1"/>
                <a:gd name="f97" fmla="*/ 288379 f70 1"/>
                <a:gd name="f98" fmla="*/ 338432 f71 1"/>
                <a:gd name="f99" fmla="*/ 287031 f70 1"/>
                <a:gd name="f100" fmla="*/ 291932 f71 1"/>
                <a:gd name="f101" fmla="*/ 255555 f70 1"/>
                <a:gd name="f102" fmla="*/ 245995 f71 1"/>
                <a:gd name="f103" fmla="*/ 81238 f70 1"/>
                <a:gd name="f104" fmla="*/ 242868 f71 1"/>
                <a:gd name="f105" fmla="*/ 91350 f70 1"/>
                <a:gd name="f106" fmla="*/ 291922 f71 1"/>
                <a:gd name="f107" fmla="*/ 0 f70 1"/>
                <a:gd name="f108" fmla="*/ 283233 f71 1"/>
                <a:gd name="f109" fmla="*/ 12940 f70 1"/>
                <a:gd name="f110" fmla="+- f72 0 f1"/>
                <a:gd name="f111" fmla="*/ f75 1 540000"/>
                <a:gd name="f112" fmla="*/ f76 1 537790"/>
                <a:gd name="f113" fmla="*/ f77 1 540000"/>
                <a:gd name="f114" fmla="*/ f78 1 537790"/>
                <a:gd name="f115" fmla="*/ f79 1 540000"/>
                <a:gd name="f116" fmla="*/ f80 1 537790"/>
                <a:gd name="f117" fmla="*/ f81 1 540000"/>
                <a:gd name="f118" fmla="*/ f82 1 537790"/>
                <a:gd name="f119" fmla="*/ f83 1 540000"/>
                <a:gd name="f120" fmla="*/ f84 1 537790"/>
                <a:gd name="f121" fmla="*/ f85 1 540000"/>
                <a:gd name="f122" fmla="*/ f86 1 537790"/>
                <a:gd name="f123" fmla="*/ f87 1 540000"/>
                <a:gd name="f124" fmla="*/ f88 1 540000"/>
                <a:gd name="f125" fmla="*/ f89 1 537790"/>
                <a:gd name="f126" fmla="*/ f90 1 540000"/>
                <a:gd name="f127" fmla="*/ f91 1 537790"/>
                <a:gd name="f128" fmla="*/ f92 1 540000"/>
                <a:gd name="f129" fmla="*/ f93 1 537790"/>
                <a:gd name="f130" fmla="*/ f94 1 540000"/>
                <a:gd name="f131" fmla="*/ f95 1 537790"/>
                <a:gd name="f132" fmla="*/ f96 1 540000"/>
                <a:gd name="f133" fmla="*/ f97 1 537790"/>
                <a:gd name="f134" fmla="*/ f98 1 540000"/>
                <a:gd name="f135" fmla="*/ f99 1 537790"/>
                <a:gd name="f136" fmla="*/ f100 1 540000"/>
                <a:gd name="f137" fmla="*/ f101 1 537790"/>
                <a:gd name="f138" fmla="*/ f102 1 540000"/>
                <a:gd name="f139" fmla="*/ f103 1 537790"/>
                <a:gd name="f140" fmla="*/ f104 1 540000"/>
                <a:gd name="f141" fmla="*/ f105 1 537790"/>
                <a:gd name="f142" fmla="*/ f106 1 540000"/>
                <a:gd name="f143" fmla="*/ f107 1 537790"/>
                <a:gd name="f144" fmla="*/ f108 1 540000"/>
                <a:gd name="f145" fmla="*/ f109 1 537790"/>
                <a:gd name="f146" fmla="*/ f66 1 f73"/>
                <a:gd name="f147" fmla="*/ f67 1 f73"/>
                <a:gd name="f148" fmla="*/ f66 1 f74"/>
                <a:gd name="f149" fmla="*/ f68 1 f74"/>
                <a:gd name="f150" fmla="*/ f111 1 f73"/>
                <a:gd name="f151" fmla="*/ f112 1 f74"/>
                <a:gd name="f152" fmla="*/ f113 1 f73"/>
                <a:gd name="f153" fmla="*/ f114 1 f74"/>
                <a:gd name="f154" fmla="*/ f115 1 f73"/>
                <a:gd name="f155" fmla="*/ f116 1 f74"/>
                <a:gd name="f156" fmla="*/ f117 1 f73"/>
                <a:gd name="f157" fmla="*/ f118 1 f74"/>
                <a:gd name="f158" fmla="*/ f119 1 f73"/>
                <a:gd name="f159" fmla="*/ f120 1 f74"/>
                <a:gd name="f160" fmla="*/ f121 1 f73"/>
                <a:gd name="f161" fmla="*/ f122 1 f74"/>
                <a:gd name="f162" fmla="*/ f123 1 f73"/>
                <a:gd name="f163" fmla="*/ f124 1 f73"/>
                <a:gd name="f164" fmla="*/ f125 1 f74"/>
                <a:gd name="f165" fmla="*/ f126 1 f73"/>
                <a:gd name="f166" fmla="*/ f127 1 f74"/>
                <a:gd name="f167" fmla="*/ f128 1 f73"/>
                <a:gd name="f168" fmla="*/ f129 1 f74"/>
                <a:gd name="f169" fmla="*/ f130 1 f73"/>
                <a:gd name="f170" fmla="*/ f131 1 f74"/>
                <a:gd name="f171" fmla="*/ f132 1 f73"/>
                <a:gd name="f172" fmla="*/ f133 1 f74"/>
                <a:gd name="f173" fmla="*/ f134 1 f73"/>
                <a:gd name="f174" fmla="*/ f135 1 f74"/>
                <a:gd name="f175" fmla="*/ f136 1 f73"/>
                <a:gd name="f176" fmla="*/ f137 1 f74"/>
                <a:gd name="f177" fmla="*/ f138 1 f73"/>
                <a:gd name="f178" fmla="*/ f139 1 f74"/>
                <a:gd name="f179" fmla="*/ f140 1 f73"/>
                <a:gd name="f180" fmla="*/ f141 1 f74"/>
                <a:gd name="f181" fmla="*/ f142 1 f73"/>
                <a:gd name="f182" fmla="*/ f143 1 f74"/>
                <a:gd name="f183" fmla="*/ f144 1 f73"/>
                <a:gd name="f184" fmla="*/ f145 1 f74"/>
                <a:gd name="f185" fmla="*/ f146 f64 1"/>
                <a:gd name="f186" fmla="*/ f147 f64 1"/>
                <a:gd name="f187" fmla="*/ f149 f65 1"/>
                <a:gd name="f188" fmla="*/ f148 f65 1"/>
                <a:gd name="f189" fmla="*/ f150 f64 1"/>
                <a:gd name="f190" fmla="*/ f151 f65 1"/>
                <a:gd name="f191" fmla="*/ f152 f64 1"/>
                <a:gd name="f192" fmla="*/ f153 f65 1"/>
                <a:gd name="f193" fmla="*/ f154 f64 1"/>
                <a:gd name="f194" fmla="*/ f155 f65 1"/>
                <a:gd name="f195" fmla="*/ f156 f64 1"/>
                <a:gd name="f196" fmla="*/ f157 f65 1"/>
                <a:gd name="f197" fmla="*/ f158 f64 1"/>
                <a:gd name="f198" fmla="*/ f159 f65 1"/>
                <a:gd name="f199" fmla="*/ f160 f64 1"/>
                <a:gd name="f200" fmla="*/ f161 f65 1"/>
                <a:gd name="f201" fmla="*/ f162 f64 1"/>
                <a:gd name="f202" fmla="*/ f163 f64 1"/>
                <a:gd name="f203" fmla="*/ f164 f65 1"/>
                <a:gd name="f204" fmla="*/ f165 f64 1"/>
                <a:gd name="f205" fmla="*/ f166 f65 1"/>
                <a:gd name="f206" fmla="*/ f167 f64 1"/>
                <a:gd name="f207" fmla="*/ f168 f65 1"/>
                <a:gd name="f208" fmla="*/ f169 f64 1"/>
                <a:gd name="f209" fmla="*/ f170 f65 1"/>
                <a:gd name="f210" fmla="*/ f171 f64 1"/>
                <a:gd name="f211" fmla="*/ f172 f65 1"/>
                <a:gd name="f212" fmla="*/ f173 f64 1"/>
                <a:gd name="f213" fmla="*/ f174 f65 1"/>
                <a:gd name="f214" fmla="*/ f175 f64 1"/>
                <a:gd name="f215" fmla="*/ f176 f65 1"/>
                <a:gd name="f216" fmla="*/ f177 f64 1"/>
                <a:gd name="f217" fmla="*/ f178 f65 1"/>
                <a:gd name="f218" fmla="*/ f179 f64 1"/>
                <a:gd name="f219" fmla="*/ f180 f65 1"/>
                <a:gd name="f220" fmla="*/ f181 f64 1"/>
                <a:gd name="f221" fmla="*/ f182 f65 1"/>
                <a:gd name="f222" fmla="*/ f183 f64 1"/>
                <a:gd name="f223" fmla="*/ f184 f6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0">
                  <a:pos x="f189" y="f190"/>
                </a:cxn>
                <a:cxn ang="f110">
                  <a:pos x="f191" y="f192"/>
                </a:cxn>
                <a:cxn ang="f110">
                  <a:pos x="f193" y="f194"/>
                </a:cxn>
                <a:cxn ang="f110">
                  <a:pos x="f195" y="f196"/>
                </a:cxn>
                <a:cxn ang="f110">
                  <a:pos x="f197" y="f198"/>
                </a:cxn>
                <a:cxn ang="f110">
                  <a:pos x="f199" y="f200"/>
                </a:cxn>
                <a:cxn ang="f110">
                  <a:pos x="f201" y="f198"/>
                </a:cxn>
                <a:cxn ang="f110">
                  <a:pos x="f202" y="f203"/>
                </a:cxn>
                <a:cxn ang="f110">
                  <a:pos x="f204" y="f205"/>
                </a:cxn>
                <a:cxn ang="f110">
                  <a:pos x="f206" y="f207"/>
                </a:cxn>
                <a:cxn ang="f110">
                  <a:pos x="f208" y="f209"/>
                </a:cxn>
                <a:cxn ang="f110">
                  <a:pos x="f210" y="f211"/>
                </a:cxn>
                <a:cxn ang="f110">
                  <a:pos x="f212" y="f213"/>
                </a:cxn>
                <a:cxn ang="f110">
                  <a:pos x="f214" y="f215"/>
                </a:cxn>
                <a:cxn ang="f110">
                  <a:pos x="f189" y="f190"/>
                </a:cxn>
                <a:cxn ang="f110">
                  <a:pos x="f216" y="f217"/>
                </a:cxn>
                <a:cxn ang="f110">
                  <a:pos x="f218" y="f219"/>
                </a:cxn>
                <a:cxn ang="f110">
                  <a:pos x="f189" y="f190"/>
                </a:cxn>
                <a:cxn ang="f110">
                  <a:pos x="f218" y="f219"/>
                </a:cxn>
                <a:cxn ang="f110">
                  <a:pos x="f220" y="f221"/>
                </a:cxn>
                <a:cxn ang="f110">
                  <a:pos x="f220" y="f221"/>
                </a:cxn>
                <a:cxn ang="f110">
                  <a:pos x="f222" y="f223"/>
                </a:cxn>
              </a:cxnLst>
              <a:rect l="f185" t="f188" r="f186" b="f187"/>
              <a:pathLst>
                <a:path w="540000" h="537790">
                  <a:moveTo>
                    <a:pt x="f8" y="f9"/>
                  </a:moveTo>
                  <a:cubicBezTo>
                    <a:pt x="f8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18"/>
                  </a:cubicBezTo>
                  <a:lnTo>
                    <a:pt x="f19" y="f20"/>
                  </a:lnTo>
                  <a:lnTo>
                    <a:pt x="f6" y="f21"/>
                  </a:lnTo>
                  <a:cubicBezTo>
                    <a:pt x="f6" y="f22"/>
                    <a:pt x="f23" y="f7"/>
                    <a:pt x="f24" y="f7"/>
                  </a:cubicBezTo>
                  <a:cubicBezTo>
                    <a:pt x="f25" y="f7"/>
                    <a:pt x="f5" y="f22"/>
                    <a:pt x="f5" y="f21"/>
                  </a:cubicBezTo>
                  <a:cubicBezTo>
                    <a:pt x="f5" y="f26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4"/>
                  </a:lnTo>
                  <a:cubicBezTo>
                    <a:pt x="f35" y="f36"/>
                    <a:pt x="f37" y="f38"/>
                    <a:pt x="f39" y="f38"/>
                  </a:cubicBezTo>
                  <a:cubicBezTo>
                    <a:pt x="f40" y="f38"/>
                    <a:pt x="f41" y="f42"/>
                    <a:pt x="f43" y="f44"/>
                  </a:cubicBezTo>
                  <a:lnTo>
                    <a:pt x="f45" y="f46"/>
                  </a:lnTo>
                  <a:lnTo>
                    <a:pt x="f47" y="f48"/>
                  </a:lnTo>
                  <a:cubicBezTo>
                    <a:pt x="f49" y="f50"/>
                    <a:pt x="f8" y="f51"/>
                    <a:pt x="f8" y="f9"/>
                  </a:cubicBezTo>
                  <a:close/>
                  <a:moveTo>
                    <a:pt x="f52" y="f53"/>
                  </a:moveTo>
                  <a:lnTo>
                    <a:pt x="f54" y="f55"/>
                  </a:lnTo>
                  <a:cubicBezTo>
                    <a:pt x="f56" y="f57"/>
                    <a:pt x="f8" y="f58"/>
                    <a:pt x="f8" y="f9"/>
                  </a:cubicBezTo>
                  <a:cubicBezTo>
                    <a:pt x="f8" y="f59"/>
                    <a:pt x="f56" y="f57"/>
                    <a:pt x="f54" y="f55"/>
                  </a:cubicBezTo>
                  <a:close/>
                  <a:moveTo>
                    <a:pt x="f60" y="f5"/>
                  </a:moveTo>
                  <a:lnTo>
                    <a:pt x="f60" y="f5"/>
                  </a:lnTo>
                  <a:lnTo>
                    <a:pt x="f61" y="f62"/>
                  </a:lnTo>
                  <a:close/>
                </a:path>
              </a:pathLst>
            </a:custGeom>
            <a:solidFill>
              <a:srgbClr val="9BBB59"/>
            </a:solidFill>
            <a:ln w="28575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GB" sz="20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cxnSp>
          <p:nvCxnSpPr>
            <p:cNvPr id="42" name="Elbow Connector 82">
              <a:extLst>
                <a:ext uri="{FF2B5EF4-FFF2-40B4-BE49-F238E27FC236}">
                  <a16:creationId xmlns:a16="http://schemas.microsoft.com/office/drawing/2014/main" id="{10DBABFD-6075-44DE-9785-DC0961541DFB}"/>
                </a:ext>
              </a:extLst>
            </p:cNvPr>
            <p:cNvCxnSpPr>
              <a:stCxn id="7" idx="1"/>
              <a:endCxn id="43" idx="0"/>
            </p:cNvCxnSpPr>
            <p:nvPr/>
          </p:nvCxnSpPr>
          <p:spPr>
            <a:xfrm>
              <a:off x="2836751" y="2086249"/>
              <a:ext cx="1160768" cy="951899"/>
            </a:xfrm>
            <a:prstGeom prst="bentConnector2">
              <a:avLst/>
            </a:prstGeom>
            <a:noFill/>
            <a:ln w="25402" cap="flat">
              <a:solidFill>
                <a:srgbClr val="4BACC6"/>
              </a:solidFill>
              <a:prstDash val="solid"/>
            </a:ln>
          </p:spPr>
        </p:cxnSp>
        <p:sp>
          <p:nvSpPr>
            <p:cNvPr id="43" name="Oval 16">
              <a:extLst>
                <a:ext uri="{FF2B5EF4-FFF2-40B4-BE49-F238E27FC236}">
                  <a16:creationId xmlns:a16="http://schemas.microsoft.com/office/drawing/2014/main" id="{686AA569-388F-49A1-8CF4-468088DC2475}"/>
                </a:ext>
              </a:extLst>
            </p:cNvPr>
            <p:cNvSpPr/>
            <p:nvPr/>
          </p:nvSpPr>
          <p:spPr>
            <a:xfrm>
              <a:off x="3834545" y="3038148"/>
              <a:ext cx="325947" cy="2178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215968"/>
            </a:solidFill>
            <a:ln w="19046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44" name="Oval 17">
              <a:extLst>
                <a:ext uri="{FF2B5EF4-FFF2-40B4-BE49-F238E27FC236}">
                  <a16:creationId xmlns:a16="http://schemas.microsoft.com/office/drawing/2014/main" id="{45CFAABF-5568-4058-979B-DF4F04096F19}"/>
                </a:ext>
              </a:extLst>
            </p:cNvPr>
            <p:cNvSpPr/>
            <p:nvPr/>
          </p:nvSpPr>
          <p:spPr>
            <a:xfrm>
              <a:off x="5173080" y="3266209"/>
              <a:ext cx="325947" cy="2178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001042"/>
            </a:solidFill>
            <a:ln w="19046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45" name="Oval 18">
              <a:extLst>
                <a:ext uri="{FF2B5EF4-FFF2-40B4-BE49-F238E27FC236}">
                  <a16:creationId xmlns:a16="http://schemas.microsoft.com/office/drawing/2014/main" id="{A8B9C9C0-2554-4ECB-A196-48ECA5673EA6}"/>
                </a:ext>
              </a:extLst>
            </p:cNvPr>
            <p:cNvSpPr/>
            <p:nvPr/>
          </p:nvSpPr>
          <p:spPr>
            <a:xfrm>
              <a:off x="4782028" y="4168219"/>
              <a:ext cx="325947" cy="2178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984807"/>
            </a:solidFill>
            <a:ln w="19046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46" name="Oval 19">
              <a:extLst>
                <a:ext uri="{FF2B5EF4-FFF2-40B4-BE49-F238E27FC236}">
                  <a16:creationId xmlns:a16="http://schemas.microsoft.com/office/drawing/2014/main" id="{9A2F3820-FAB0-4B40-B2F4-DBAA1FE92BED}"/>
                </a:ext>
              </a:extLst>
            </p:cNvPr>
            <p:cNvSpPr/>
            <p:nvPr/>
          </p:nvSpPr>
          <p:spPr>
            <a:xfrm>
              <a:off x="3437238" y="3945059"/>
              <a:ext cx="325947" cy="217864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4F6228"/>
            </a:solidFill>
            <a:ln w="19046" cap="flat">
              <a:solidFill>
                <a:srgbClr val="FFFFFF"/>
              </a:solidFill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cxnSp>
          <p:nvCxnSpPr>
            <p:cNvPr id="47" name="Elbow Connector 82">
              <a:extLst>
                <a:ext uri="{FF2B5EF4-FFF2-40B4-BE49-F238E27FC236}">
                  <a16:creationId xmlns:a16="http://schemas.microsoft.com/office/drawing/2014/main" id="{43EAB123-DDAB-4882-A614-13767E6CAC31}"/>
                </a:ext>
              </a:extLst>
            </p:cNvPr>
            <p:cNvCxnSpPr>
              <a:stCxn id="5" idx="3"/>
              <a:endCxn id="44" idx="1"/>
            </p:cNvCxnSpPr>
            <p:nvPr/>
          </p:nvCxnSpPr>
          <p:spPr>
            <a:xfrm rot="10800000" flipV="1">
              <a:off x="5499028" y="2085681"/>
              <a:ext cx="914647" cy="1289459"/>
            </a:xfrm>
            <a:prstGeom prst="bentConnector3">
              <a:avLst>
                <a:gd name="adj1" fmla="val 50000"/>
              </a:avLst>
            </a:prstGeom>
            <a:noFill/>
            <a:ln w="25402" cap="flat">
              <a:solidFill>
                <a:srgbClr val="001965"/>
              </a:solidFill>
              <a:prstDash val="solid"/>
            </a:ln>
          </p:spPr>
        </p:cxnSp>
        <p:cxnSp>
          <p:nvCxnSpPr>
            <p:cNvPr id="48" name="Elbow Connector 82">
              <a:extLst>
                <a:ext uri="{FF2B5EF4-FFF2-40B4-BE49-F238E27FC236}">
                  <a16:creationId xmlns:a16="http://schemas.microsoft.com/office/drawing/2014/main" id="{4A1FB805-E5B5-4D21-972A-012B30F06DE3}"/>
                </a:ext>
              </a:extLst>
            </p:cNvPr>
            <p:cNvCxnSpPr>
              <a:stCxn id="15" idx="3"/>
              <a:endCxn id="45" idx="2"/>
            </p:cNvCxnSpPr>
            <p:nvPr/>
          </p:nvCxnSpPr>
          <p:spPr>
            <a:xfrm rot="10800000">
              <a:off x="4945002" y="4386084"/>
              <a:ext cx="1445154" cy="506843"/>
            </a:xfrm>
            <a:prstGeom prst="bentConnector2">
              <a:avLst/>
            </a:prstGeom>
            <a:noFill/>
            <a:ln w="25402" cap="flat">
              <a:solidFill>
                <a:srgbClr val="F79646"/>
              </a:solidFill>
              <a:prstDash val="solid"/>
            </a:ln>
          </p:spPr>
        </p:cxnSp>
        <p:cxnSp>
          <p:nvCxnSpPr>
            <p:cNvPr id="49" name="Elbow Connector 82">
              <a:extLst>
                <a:ext uri="{FF2B5EF4-FFF2-40B4-BE49-F238E27FC236}">
                  <a16:creationId xmlns:a16="http://schemas.microsoft.com/office/drawing/2014/main" id="{384536C2-F4CF-418F-867B-F943A746D97B}"/>
                </a:ext>
              </a:extLst>
            </p:cNvPr>
            <p:cNvCxnSpPr>
              <a:stCxn id="52" idx="1"/>
            </p:cNvCxnSpPr>
            <p:nvPr/>
          </p:nvCxnSpPr>
          <p:spPr>
            <a:xfrm flipV="1">
              <a:off x="2785134" y="4053992"/>
              <a:ext cx="752908" cy="838925"/>
            </a:xfrm>
            <a:prstGeom prst="bentConnector2">
              <a:avLst/>
            </a:prstGeom>
            <a:noFill/>
            <a:ln w="25402" cap="flat">
              <a:solidFill>
                <a:srgbClr val="9BBB59"/>
              </a:solidFill>
              <a:prstDash val="solid"/>
            </a:ln>
          </p:spPr>
        </p:cxn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56B25330-23B0-44BB-A614-763064E0DF14}"/>
                </a:ext>
              </a:extLst>
            </p:cNvPr>
            <p:cNvSpPr/>
            <p:nvPr/>
          </p:nvSpPr>
          <p:spPr>
            <a:xfrm>
              <a:off x="412677" y="5403372"/>
              <a:ext cx="2939247" cy="461662"/>
            </a:xfrm>
            <a:prstGeom prst="rect">
              <a:avLst/>
            </a:prstGeom>
            <a:noFill/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1" compatLnSpc="1">
              <a:sp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Other metabolic </a:t>
              </a:r>
              <a:b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</a:br>
              <a:r>
                <a:rPr lang="en-GB" sz="1200" b="1" i="0" u="none" strike="noStrike" kern="1200" cap="none" spc="0" baseline="0">
                  <a:solidFill>
                    <a:srgbClr val="505050"/>
                  </a:solidFill>
                  <a:uFillTx/>
                  <a:latin typeface="Calibri" pitchFamily="34"/>
                  <a:cs typeface="Calibri" pitchFamily="34"/>
                </a:rPr>
                <a:t>&amp; CV effects</a:t>
              </a:r>
              <a:endParaRPr lang="en-GB" sz="1200" b="0" i="0" u="none" strike="noStrike" kern="1200" cap="none" spc="0" baseline="0">
                <a:solidFill>
                  <a:srgbClr val="505050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grpSp>
          <p:nvGrpSpPr>
            <p:cNvPr id="51" name="Group 24">
              <a:extLst>
                <a:ext uri="{FF2B5EF4-FFF2-40B4-BE49-F238E27FC236}">
                  <a16:creationId xmlns:a16="http://schemas.microsoft.com/office/drawing/2014/main" id="{0FF83FD2-0E86-4B13-B11B-B5EDD66FC046}"/>
                </a:ext>
              </a:extLst>
            </p:cNvPr>
            <p:cNvGrpSpPr/>
            <p:nvPr/>
          </p:nvGrpSpPr>
          <p:grpSpPr>
            <a:xfrm>
              <a:off x="993093" y="4364906"/>
              <a:ext cx="1792041" cy="1056022"/>
              <a:chOff x="993093" y="4364906"/>
              <a:chExt cx="1792041" cy="1056022"/>
            </a:xfrm>
          </p:grpSpPr>
          <p:sp>
            <p:nvSpPr>
              <p:cNvPr id="52" name="Rectangle: Rounded Corners 217">
                <a:extLst>
                  <a:ext uri="{FF2B5EF4-FFF2-40B4-BE49-F238E27FC236}">
                    <a16:creationId xmlns:a16="http://schemas.microsoft.com/office/drawing/2014/main" id="{0C762F54-E256-47EB-A02F-4EC7E9136E7F}"/>
                  </a:ext>
                </a:extLst>
              </p:cNvPr>
              <p:cNvSpPr/>
              <p:nvPr/>
            </p:nvSpPr>
            <p:spPr>
              <a:xfrm>
                <a:off x="993093" y="4364906"/>
                <a:ext cx="1792041" cy="1056022"/>
              </a:xfrm>
              <a:custGeom>
                <a:avLst>
                  <a:gd name="f0" fmla="val 3600"/>
                </a:avLst>
                <a:gdLst>
                  <a:gd name="f1" fmla="val 10800000"/>
                  <a:gd name="f2" fmla="val 5400000"/>
                  <a:gd name="f3" fmla="val 16200000"/>
                  <a:gd name="f4" fmla="val w"/>
                  <a:gd name="f5" fmla="val h"/>
                  <a:gd name="f6" fmla="val ss"/>
                  <a:gd name="f7" fmla="val 0"/>
                  <a:gd name="f8" fmla="*/ 5419351 1 1725033"/>
                  <a:gd name="f9" fmla="val 45"/>
                  <a:gd name="f10" fmla="val 10800"/>
                  <a:gd name="f11" fmla="val -2147483647"/>
                  <a:gd name="f12" fmla="val 2147483647"/>
                  <a:gd name="f13" fmla="abs f4"/>
                  <a:gd name="f14" fmla="abs f5"/>
                  <a:gd name="f15" fmla="abs f6"/>
                  <a:gd name="f16" fmla="*/ f8 1 180"/>
                  <a:gd name="f17" fmla="pin 0 f0 10800"/>
                  <a:gd name="f18" fmla="+- 0 0 f2"/>
                  <a:gd name="f19" fmla="?: f13 f4 1"/>
                  <a:gd name="f20" fmla="?: f14 f5 1"/>
                  <a:gd name="f21" fmla="?: f15 f6 1"/>
                  <a:gd name="f22" fmla="*/ f9 f16 1"/>
                  <a:gd name="f23" fmla="+- f7 f17 0"/>
                  <a:gd name="f24" fmla="*/ f19 1 21600"/>
                  <a:gd name="f25" fmla="*/ f20 1 21600"/>
                  <a:gd name="f26" fmla="*/ 21600 f19 1"/>
                  <a:gd name="f27" fmla="*/ 21600 f20 1"/>
                  <a:gd name="f28" fmla="+- 0 0 f22"/>
                  <a:gd name="f29" fmla="min f25 f24"/>
                  <a:gd name="f30" fmla="*/ f26 1 f21"/>
                  <a:gd name="f31" fmla="*/ f27 1 f21"/>
                  <a:gd name="f32" fmla="*/ f28 f1 1"/>
                  <a:gd name="f33" fmla="*/ f32 1 f8"/>
                  <a:gd name="f34" fmla="+- f31 0 f17"/>
                  <a:gd name="f35" fmla="+- f30 0 f17"/>
                  <a:gd name="f36" fmla="*/ f17 f29 1"/>
                  <a:gd name="f37" fmla="*/ f7 f29 1"/>
                  <a:gd name="f38" fmla="*/ f23 f29 1"/>
                  <a:gd name="f39" fmla="*/ f31 f29 1"/>
                  <a:gd name="f40" fmla="*/ f30 f29 1"/>
                  <a:gd name="f41" fmla="+- f33 0 f2"/>
                  <a:gd name="f42" fmla="+- f37 0 f38"/>
                  <a:gd name="f43" fmla="+- f38 0 f37"/>
                  <a:gd name="f44" fmla="*/ f34 f29 1"/>
                  <a:gd name="f45" fmla="*/ f35 f29 1"/>
                  <a:gd name="f46" fmla="cos 1 f41"/>
                  <a:gd name="f47" fmla="abs f42"/>
                  <a:gd name="f48" fmla="abs f43"/>
                  <a:gd name="f49" fmla="?: f42 f18 f2"/>
                  <a:gd name="f50" fmla="?: f42 f2 f18"/>
                  <a:gd name="f51" fmla="?: f42 f3 f2"/>
                  <a:gd name="f52" fmla="?: f42 f2 f3"/>
                  <a:gd name="f53" fmla="+- f39 0 f44"/>
                  <a:gd name="f54" fmla="?: f43 f18 f2"/>
                  <a:gd name="f55" fmla="?: f43 f2 f18"/>
                  <a:gd name="f56" fmla="+- f40 0 f45"/>
                  <a:gd name="f57" fmla="+- f44 0 f39"/>
                  <a:gd name="f58" fmla="+- f45 0 f40"/>
                  <a:gd name="f59" fmla="?: f42 0 f1"/>
                  <a:gd name="f60" fmla="?: f42 f1 0"/>
                  <a:gd name="f61" fmla="+- 0 0 f46"/>
                  <a:gd name="f62" fmla="?: f42 f52 f51"/>
                  <a:gd name="f63" fmla="?: f42 f51 f52"/>
                  <a:gd name="f64" fmla="?: f43 f50 f49"/>
                  <a:gd name="f65" fmla="abs f53"/>
                  <a:gd name="f66" fmla="?: f53 0 f1"/>
                  <a:gd name="f67" fmla="?: f53 f1 0"/>
                  <a:gd name="f68" fmla="?: f53 f54 f55"/>
                  <a:gd name="f69" fmla="abs f56"/>
                  <a:gd name="f70" fmla="abs f57"/>
                  <a:gd name="f71" fmla="?: f56 f18 f2"/>
                  <a:gd name="f72" fmla="?: f56 f2 f18"/>
                  <a:gd name="f73" fmla="?: f56 f3 f2"/>
                  <a:gd name="f74" fmla="?: f56 f2 f3"/>
                  <a:gd name="f75" fmla="abs f58"/>
                  <a:gd name="f76" fmla="?: f58 f18 f2"/>
                  <a:gd name="f77" fmla="?: f58 f2 f18"/>
                  <a:gd name="f78" fmla="?: f58 f60 f59"/>
                  <a:gd name="f79" fmla="?: f58 f59 f60"/>
                  <a:gd name="f80" fmla="*/ f17 f61 1"/>
                  <a:gd name="f81" fmla="?: f43 f63 f62"/>
                  <a:gd name="f82" fmla="?: f43 f67 f66"/>
                  <a:gd name="f83" fmla="?: f43 f66 f67"/>
                  <a:gd name="f84" fmla="?: f56 f74 f73"/>
                  <a:gd name="f85" fmla="?: f56 f73 f74"/>
                  <a:gd name="f86" fmla="?: f57 f72 f71"/>
                  <a:gd name="f87" fmla="?: f42 f78 f79"/>
                  <a:gd name="f88" fmla="?: f42 f76 f77"/>
                  <a:gd name="f89" fmla="*/ f80 3163 1"/>
                  <a:gd name="f90" fmla="?: f53 f82 f83"/>
                  <a:gd name="f91" fmla="?: f57 f85 f84"/>
                  <a:gd name="f92" fmla="*/ f89 1 7636"/>
                  <a:gd name="f93" fmla="+- f7 f92 0"/>
                  <a:gd name="f94" fmla="+- f30 0 f92"/>
                  <a:gd name="f95" fmla="+- f31 0 f92"/>
                  <a:gd name="f96" fmla="*/ f93 f29 1"/>
                  <a:gd name="f97" fmla="*/ f94 f29 1"/>
                  <a:gd name="f98" fmla="*/ f95 f29 1"/>
                </a:gdLst>
                <a:ahLst>
                  <a:ahXY gdRefX="f0" minX="f7" maxX="f10">
                    <a:pos x="f36" y="f37"/>
                  </a:ahXY>
                </a:ahLst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</a:cxnLst>
                <a:rect l="f96" t="f96" r="f97" b="f98"/>
                <a:pathLst>
                  <a:path>
                    <a:moveTo>
                      <a:pt x="f38" y="f37"/>
                    </a:moveTo>
                    <a:arcTo wR="f47" hR="f48" stAng="f81" swAng="f64"/>
                    <a:lnTo>
                      <a:pt x="f37" y="f44"/>
                    </a:lnTo>
                    <a:arcTo wR="f48" hR="f65" stAng="f90" swAng="f68"/>
                    <a:lnTo>
                      <a:pt x="f45" y="f39"/>
                    </a:lnTo>
                    <a:arcTo wR="f69" hR="f70" stAng="f91" swAng="f86"/>
                    <a:lnTo>
                      <a:pt x="f40" y="f38"/>
                    </a:lnTo>
                    <a:arcTo wR="f75" hR="f47" stAng="f87" swAng="f88"/>
                    <a:close/>
                  </a:path>
                </a:pathLst>
              </a:custGeom>
              <a:solidFill>
                <a:srgbClr val="9BBB59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ctr" anchorCtr="1" compatLnSpc="1">
                <a:noAutofit/>
              </a:bodyPr>
              <a:lstStyle/>
              <a:p>
                <a:pPr marL="0" marR="0" lvl="0" indent="0" algn="ctr" defTabSz="913650" rtl="0" fontAlgn="auto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1200" cap="none" spc="0" baseline="0">
                  <a:solidFill>
                    <a:srgbClr val="FFFFFF"/>
                  </a:solidFill>
                  <a:uFillTx/>
                  <a:latin typeface="Calibri" pitchFamily="34"/>
                  <a:cs typeface="Calibri" pitchFamily="34"/>
                </a:endParaRPr>
              </a:p>
            </p:txBody>
          </p:sp>
          <p:grpSp>
            <p:nvGrpSpPr>
              <p:cNvPr id="53" name="Group 28">
                <a:extLst>
                  <a:ext uri="{FF2B5EF4-FFF2-40B4-BE49-F238E27FC236}">
                    <a16:creationId xmlns:a16="http://schemas.microsoft.com/office/drawing/2014/main" id="{E5600F7D-0A20-4600-94DC-2E7984A9B923}"/>
                  </a:ext>
                </a:extLst>
              </p:cNvPr>
              <p:cNvGrpSpPr/>
              <p:nvPr/>
            </p:nvGrpSpPr>
            <p:grpSpPr>
              <a:xfrm>
                <a:off x="1718450" y="4759150"/>
                <a:ext cx="947994" cy="596745"/>
                <a:chOff x="1718450" y="4759150"/>
                <a:chExt cx="947994" cy="596745"/>
              </a:xfrm>
            </p:grpSpPr>
            <p:sp>
              <p:nvSpPr>
                <p:cNvPr id="54" name="Freeform: Shape 307">
                  <a:extLst>
                    <a:ext uri="{FF2B5EF4-FFF2-40B4-BE49-F238E27FC236}">
                      <a16:creationId xmlns:a16="http://schemas.microsoft.com/office/drawing/2014/main" id="{3EED7FF8-D8AA-400D-8354-1A95D7511878}"/>
                    </a:ext>
                  </a:extLst>
                </p:cNvPr>
                <p:cNvSpPr/>
                <p:nvPr/>
              </p:nvSpPr>
              <p:spPr>
                <a:xfrm>
                  <a:off x="1831835" y="4759195"/>
                  <a:ext cx="834609" cy="59670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9799"/>
                    <a:gd name="f7" fmla="val 450330"/>
                    <a:gd name="f8" fmla="val 26"/>
                    <a:gd name="f9" fmla="val 436630"/>
                    <a:gd name="f10" fmla="val 419800"/>
                    <a:gd name="f11" fmla="val -318"/>
                    <a:gd name="f12" fmla="val 395451"/>
                    <a:gd name="f13" fmla="val 1514"/>
                    <a:gd name="f14" fmla="val 376675"/>
                    <a:gd name="f15" fmla="val 2850"/>
                    <a:gd name="f16" fmla="val 362745"/>
                    <a:gd name="f17" fmla="val 20519"/>
                    <a:gd name="f18" fmla="val 357479"/>
                    <a:gd name="f19" fmla="val 29221"/>
                    <a:gd name="f20" fmla="val 368393"/>
                    <a:gd name="f21" fmla="val 35212"/>
                    <a:gd name="f22" fmla="val 375912"/>
                    <a:gd name="f23" fmla="val 41319"/>
                    <a:gd name="f24" fmla="val 382819"/>
                    <a:gd name="f25" fmla="val 47425"/>
                    <a:gd name="f26" fmla="val 389154"/>
                    <a:gd name="f27" fmla="val 110509"/>
                    <a:gd name="f28" fmla="val 454910"/>
                    <a:gd name="f29" fmla="val 210269"/>
                    <a:gd name="f30" fmla="val 471969"/>
                    <a:gd name="f31" fmla="val 289535"/>
                    <a:gd name="f32" fmla="val 427013"/>
                    <a:gd name="f33" fmla="val 395172"/>
                    <a:gd name="f34" fmla="val 367058"/>
                    <a:gd name="f35" fmla="val 417841"/>
                    <a:gd name="f36" fmla="val 234248"/>
                    <a:gd name="f37" fmla="val 438907"/>
                    <a:gd name="f38" fmla="val 128192"/>
                    <a:gd name="f39" fmla="val 389256"/>
                    <a:gd name="f40" fmla="val 71519"/>
                    <a:gd name="f41" fmla="val 359527"/>
                    <a:gd name="f42" fmla="val 52857"/>
                    <a:gd name="f43" fmla="val 344910"/>
                    <a:gd name="f44" fmla="val 43697"/>
                    <a:gd name="f45" fmla="val 327698"/>
                    <a:gd name="f46" fmla="val 39041"/>
                    <a:gd name="f47" fmla="val 310448"/>
                    <a:gd name="f48" fmla="val 39919"/>
                    <a:gd name="f49" fmla="val 278887"/>
                    <a:gd name="f50" fmla="val 41522"/>
                    <a:gd name="f51" fmla="val 265606"/>
                    <a:gd name="f52" fmla="val 60947"/>
                    <a:gd name="f53" fmla="val 260149"/>
                    <a:gd name="f54" fmla="val 79609"/>
                    <a:gd name="f55" fmla="val 256027"/>
                    <a:gd name="f56" fmla="val 93730"/>
                    <a:gd name="f57" fmla="val 236716"/>
                    <a:gd name="f58" fmla="val 95447"/>
                    <a:gd name="f59" fmla="val 230343"/>
                    <a:gd name="f60" fmla="val 82166"/>
                    <a:gd name="f61" fmla="val 220039"/>
                    <a:gd name="f62" fmla="val 60604"/>
                    <a:gd name="f63" fmla="val 214009"/>
                    <a:gd name="f64" fmla="val 34958"/>
                    <a:gd name="f65" fmla="val 6717"/>
                    <a:gd name="f66" fmla="+- 0 0 -90"/>
                    <a:gd name="f67" fmla="*/ f3 1 419799"/>
                    <a:gd name="f68" fmla="*/ f4 1 450330"/>
                    <a:gd name="f69" fmla="val f5"/>
                    <a:gd name="f70" fmla="val f6"/>
                    <a:gd name="f71" fmla="val f7"/>
                    <a:gd name="f72" fmla="*/ f66 f0 1"/>
                    <a:gd name="f73" fmla="+- f71 0 f69"/>
                    <a:gd name="f74" fmla="+- f70 0 f69"/>
                    <a:gd name="f75" fmla="*/ f72 1 f2"/>
                    <a:gd name="f76" fmla="*/ f74 1 419799"/>
                    <a:gd name="f77" fmla="*/ f73 1 450330"/>
                    <a:gd name="f78" fmla="*/ 26 f74 1"/>
                    <a:gd name="f79" fmla="*/ 436630 f73 1"/>
                    <a:gd name="f80" fmla="*/ 1514 f74 1"/>
                    <a:gd name="f81" fmla="*/ 376675 f73 1"/>
                    <a:gd name="f82" fmla="*/ 29221 f74 1"/>
                    <a:gd name="f83" fmla="*/ 368393 f73 1"/>
                    <a:gd name="f84" fmla="*/ 47425 f74 1"/>
                    <a:gd name="f85" fmla="*/ 389154 f73 1"/>
                    <a:gd name="f86" fmla="*/ 289535 f74 1"/>
                    <a:gd name="f87" fmla="*/ 427013 f73 1"/>
                    <a:gd name="f88" fmla="*/ 417841 f74 1"/>
                    <a:gd name="f89" fmla="*/ 234248 f73 1"/>
                    <a:gd name="f90" fmla="*/ 359527 f74 1"/>
                    <a:gd name="f91" fmla="*/ 52857 f73 1"/>
                    <a:gd name="f92" fmla="*/ 310448 f74 1"/>
                    <a:gd name="f93" fmla="*/ 39919 f73 1"/>
                    <a:gd name="f94" fmla="*/ 260149 f74 1"/>
                    <a:gd name="f95" fmla="*/ 79609 f73 1"/>
                    <a:gd name="f96" fmla="*/ 230343 f74 1"/>
                    <a:gd name="f97" fmla="*/ 82166 f73 1"/>
                    <a:gd name="f98" fmla="*/ 214009 f74 1"/>
                    <a:gd name="f99" fmla="*/ 6717 f73 1"/>
                    <a:gd name="f100" fmla="*/ 0 f73 1"/>
                    <a:gd name="f101" fmla="+- f75 0 f1"/>
                    <a:gd name="f102" fmla="*/ f78 1 419799"/>
                    <a:gd name="f103" fmla="*/ f79 1 450330"/>
                    <a:gd name="f104" fmla="*/ f80 1 419799"/>
                    <a:gd name="f105" fmla="*/ f81 1 450330"/>
                    <a:gd name="f106" fmla="*/ f82 1 419799"/>
                    <a:gd name="f107" fmla="*/ f83 1 450330"/>
                    <a:gd name="f108" fmla="*/ f84 1 419799"/>
                    <a:gd name="f109" fmla="*/ f85 1 450330"/>
                    <a:gd name="f110" fmla="*/ f86 1 419799"/>
                    <a:gd name="f111" fmla="*/ f87 1 450330"/>
                    <a:gd name="f112" fmla="*/ f88 1 419799"/>
                    <a:gd name="f113" fmla="*/ f89 1 450330"/>
                    <a:gd name="f114" fmla="*/ f90 1 419799"/>
                    <a:gd name="f115" fmla="*/ f91 1 450330"/>
                    <a:gd name="f116" fmla="*/ f92 1 419799"/>
                    <a:gd name="f117" fmla="*/ f93 1 450330"/>
                    <a:gd name="f118" fmla="*/ f94 1 419799"/>
                    <a:gd name="f119" fmla="*/ f95 1 450330"/>
                    <a:gd name="f120" fmla="*/ f96 1 419799"/>
                    <a:gd name="f121" fmla="*/ f97 1 450330"/>
                    <a:gd name="f122" fmla="*/ f98 1 419799"/>
                    <a:gd name="f123" fmla="*/ f99 1 450330"/>
                    <a:gd name="f124" fmla="*/ f100 1 450330"/>
                    <a:gd name="f125" fmla="*/ f69 1 f76"/>
                    <a:gd name="f126" fmla="*/ f70 1 f76"/>
                    <a:gd name="f127" fmla="*/ f69 1 f77"/>
                    <a:gd name="f128" fmla="*/ f71 1 f77"/>
                    <a:gd name="f129" fmla="*/ f102 1 f76"/>
                    <a:gd name="f130" fmla="*/ f103 1 f77"/>
                    <a:gd name="f131" fmla="*/ f104 1 f76"/>
                    <a:gd name="f132" fmla="*/ f105 1 f77"/>
                    <a:gd name="f133" fmla="*/ f106 1 f76"/>
                    <a:gd name="f134" fmla="*/ f107 1 f77"/>
                    <a:gd name="f135" fmla="*/ f108 1 f76"/>
                    <a:gd name="f136" fmla="*/ f109 1 f77"/>
                    <a:gd name="f137" fmla="*/ f110 1 f76"/>
                    <a:gd name="f138" fmla="*/ f111 1 f77"/>
                    <a:gd name="f139" fmla="*/ f112 1 f76"/>
                    <a:gd name="f140" fmla="*/ f113 1 f77"/>
                    <a:gd name="f141" fmla="*/ f114 1 f76"/>
                    <a:gd name="f142" fmla="*/ f115 1 f77"/>
                    <a:gd name="f143" fmla="*/ f116 1 f76"/>
                    <a:gd name="f144" fmla="*/ f117 1 f77"/>
                    <a:gd name="f145" fmla="*/ f118 1 f76"/>
                    <a:gd name="f146" fmla="*/ f119 1 f77"/>
                    <a:gd name="f147" fmla="*/ f120 1 f76"/>
                    <a:gd name="f148" fmla="*/ f121 1 f77"/>
                    <a:gd name="f149" fmla="*/ f122 1 f76"/>
                    <a:gd name="f150" fmla="*/ f123 1 f77"/>
                    <a:gd name="f151" fmla="*/ f124 1 f77"/>
                    <a:gd name="f152" fmla="*/ f125 f67 1"/>
                    <a:gd name="f153" fmla="*/ f126 f67 1"/>
                    <a:gd name="f154" fmla="*/ f128 f68 1"/>
                    <a:gd name="f155" fmla="*/ f127 f68 1"/>
                    <a:gd name="f156" fmla="*/ f129 f67 1"/>
                    <a:gd name="f157" fmla="*/ f130 f68 1"/>
                    <a:gd name="f158" fmla="*/ f131 f67 1"/>
                    <a:gd name="f159" fmla="*/ f132 f68 1"/>
                    <a:gd name="f160" fmla="*/ f133 f67 1"/>
                    <a:gd name="f161" fmla="*/ f134 f68 1"/>
                    <a:gd name="f162" fmla="*/ f135 f67 1"/>
                    <a:gd name="f163" fmla="*/ f136 f68 1"/>
                    <a:gd name="f164" fmla="*/ f137 f67 1"/>
                    <a:gd name="f165" fmla="*/ f138 f68 1"/>
                    <a:gd name="f166" fmla="*/ f139 f67 1"/>
                    <a:gd name="f167" fmla="*/ f140 f68 1"/>
                    <a:gd name="f168" fmla="*/ f141 f67 1"/>
                    <a:gd name="f169" fmla="*/ f142 f68 1"/>
                    <a:gd name="f170" fmla="*/ f143 f67 1"/>
                    <a:gd name="f171" fmla="*/ f144 f68 1"/>
                    <a:gd name="f172" fmla="*/ f145 f67 1"/>
                    <a:gd name="f173" fmla="*/ f146 f68 1"/>
                    <a:gd name="f174" fmla="*/ f147 f67 1"/>
                    <a:gd name="f175" fmla="*/ f148 f68 1"/>
                    <a:gd name="f176" fmla="*/ f149 f67 1"/>
                    <a:gd name="f177" fmla="*/ f150 f68 1"/>
                    <a:gd name="f178" fmla="*/ f151 f68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01">
                      <a:pos x="f156" y="f157"/>
                    </a:cxn>
                    <a:cxn ang="f101">
                      <a:pos x="f158" y="f159"/>
                    </a:cxn>
                    <a:cxn ang="f101">
                      <a:pos x="f160" y="f161"/>
                    </a:cxn>
                    <a:cxn ang="f101">
                      <a:pos x="f162" y="f163"/>
                    </a:cxn>
                    <a:cxn ang="f101">
                      <a:pos x="f164" y="f165"/>
                    </a:cxn>
                    <a:cxn ang="f101">
                      <a:pos x="f166" y="f167"/>
                    </a:cxn>
                    <a:cxn ang="f101">
                      <a:pos x="f168" y="f169"/>
                    </a:cxn>
                    <a:cxn ang="f101">
                      <a:pos x="f170" y="f171"/>
                    </a:cxn>
                    <a:cxn ang="f101">
                      <a:pos x="f172" y="f173"/>
                    </a:cxn>
                    <a:cxn ang="f101">
                      <a:pos x="f174" y="f175"/>
                    </a:cxn>
                    <a:cxn ang="f101">
                      <a:pos x="f176" y="f177"/>
                    </a:cxn>
                    <a:cxn ang="f101">
                      <a:pos x="f176" y="f178"/>
                    </a:cxn>
                  </a:cxnLst>
                  <a:rect l="f152" t="f155" r="f153" b="f154"/>
                  <a:pathLst>
                    <a:path w="419799" h="450330">
                      <a:moveTo>
                        <a:pt x="f8" y="f9"/>
                      </a:moveTo>
                      <a:cubicBezTo>
                        <a:pt x="f8" y="f10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26"/>
                      </a:cubicBezTo>
                      <a:cubicBezTo>
                        <a:pt x="f27" y="f28"/>
                        <a:pt x="f29" y="f30"/>
                        <a:pt x="f31" y="f32"/>
                      </a:cubicBezTo>
                      <a:cubicBezTo>
                        <a:pt x="f33" y="f34"/>
                        <a:pt x="f35" y="f36"/>
                        <a:pt x="f35" y="f36"/>
                      </a:cubicBezTo>
                      <a:cubicBezTo>
                        <a:pt x="f37" y="f38"/>
                        <a:pt x="f39" y="f40"/>
                        <a:pt x="f41" y="f42"/>
                      </a:cubicBezTo>
                      <a:cubicBezTo>
                        <a:pt x="f43" y="f44"/>
                        <a:pt x="f45" y="f46"/>
                        <a:pt x="f47" y="f48"/>
                      </a:cubicBezTo>
                      <a:cubicBezTo>
                        <a:pt x="f49" y="f50"/>
                        <a:pt x="f51" y="f52"/>
                        <a:pt x="f53" y="f54"/>
                      </a:cubicBezTo>
                      <a:cubicBezTo>
                        <a:pt x="f55" y="f56"/>
                        <a:pt x="f57" y="f58"/>
                        <a:pt x="f59" y="f60"/>
                      </a:cubicBezTo>
                      <a:cubicBezTo>
                        <a:pt x="f61" y="f62"/>
                        <a:pt x="f63" y="f64"/>
                        <a:pt x="f63" y="f65"/>
                      </a:cubicBezTo>
                      <a:lnTo>
                        <a:pt x="f63" y="f5"/>
                      </a:ln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55" name="Freeform: Shape 308">
                  <a:extLst>
                    <a:ext uri="{FF2B5EF4-FFF2-40B4-BE49-F238E27FC236}">
                      <a16:creationId xmlns:a16="http://schemas.microsoft.com/office/drawing/2014/main" id="{0A4B6434-7D68-4E1E-B200-7291386C3C94}"/>
                    </a:ext>
                  </a:extLst>
                </p:cNvPr>
                <p:cNvSpPr/>
                <p:nvPr/>
              </p:nvSpPr>
              <p:spPr>
                <a:xfrm>
                  <a:off x="1900552" y="4759150"/>
                  <a:ext cx="349017" cy="41970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75552"/>
                    <a:gd name="f7" fmla="val 316757"/>
                    <a:gd name="f8" fmla="val 217304"/>
                    <a:gd name="f9" fmla="val 274015"/>
                    <a:gd name="f10" fmla="val 283670"/>
                    <a:gd name="f11" fmla="val 5496"/>
                    <a:gd name="f12" fmla="val 292448"/>
                    <a:gd name="f13" fmla="val 14120"/>
                    <a:gd name="f14" fmla="val 296837"/>
                    <a:gd name="f15" fmla="val 31141"/>
                    <a:gd name="f16" fmla="val 305500"/>
                    <a:gd name="f17" fmla="val 47361"/>
                    <a:gd name="f18" fmla="val 311720"/>
                    <a:gd name="f19" fmla="val 61520"/>
                    <a:gd name="f20" fmla="val 315346"/>
                    <a:gd name="f21" fmla="val 120673"/>
                    <a:gd name="f22" fmla="val 330573"/>
                    <a:gd name="f23" fmla="val 170706"/>
                    <a:gd name="f24" fmla="val 295234"/>
                    <a:gd name="f25" fmla="val 176354"/>
                    <a:gd name="f26" fmla="val 239706"/>
                    <a:gd name="f27" fmla="val 180590"/>
                    <a:gd name="f28" fmla="val 198260"/>
                    <a:gd name="f29" fmla="val 159142"/>
                    <a:gd name="f30" fmla="val 161203"/>
                    <a:gd name="f31" fmla="val 122047"/>
                    <a:gd name="f32" fmla="val 91898"/>
                    <a:gd name="f33" fmla="val 120788"/>
                    <a:gd name="f34" fmla="val 24959"/>
                    <a:gd name="f35" fmla="+- 0 0 -90"/>
                    <a:gd name="f36" fmla="*/ f3 1 175552"/>
                    <a:gd name="f37" fmla="*/ f4 1 316757"/>
                    <a:gd name="f38" fmla="val f5"/>
                    <a:gd name="f39" fmla="val f6"/>
                    <a:gd name="f40" fmla="val f7"/>
                    <a:gd name="f41" fmla="*/ f35 f0 1"/>
                    <a:gd name="f42" fmla="+- f40 0 f38"/>
                    <a:gd name="f43" fmla="+- f39 0 f38"/>
                    <a:gd name="f44" fmla="*/ f41 1 f2"/>
                    <a:gd name="f45" fmla="*/ f43 1 175552"/>
                    <a:gd name="f46" fmla="*/ f42 1 316757"/>
                    <a:gd name="f47" fmla="*/ 0 f43 1"/>
                    <a:gd name="f48" fmla="*/ 217304 f42 1"/>
                    <a:gd name="f49" fmla="*/ 274015 f42 1"/>
                    <a:gd name="f50" fmla="*/ 14120 f43 1"/>
                    <a:gd name="f51" fmla="*/ 296837 f42 1"/>
                    <a:gd name="f52" fmla="*/ 61520 f43 1"/>
                    <a:gd name="f53" fmla="*/ 315346 f42 1"/>
                    <a:gd name="f54" fmla="*/ 176354 f43 1"/>
                    <a:gd name="f55" fmla="*/ 239706 f42 1"/>
                    <a:gd name="f56" fmla="*/ 159142 f43 1"/>
                    <a:gd name="f57" fmla="*/ 161203 f42 1"/>
                    <a:gd name="f58" fmla="*/ 120788 f43 1"/>
                    <a:gd name="f59" fmla="*/ 24959 f42 1"/>
                    <a:gd name="f60" fmla="*/ 0 f42 1"/>
                    <a:gd name="f61" fmla="+- f44 0 f1"/>
                    <a:gd name="f62" fmla="*/ f47 1 175552"/>
                    <a:gd name="f63" fmla="*/ f48 1 316757"/>
                    <a:gd name="f64" fmla="*/ f49 1 316757"/>
                    <a:gd name="f65" fmla="*/ f50 1 175552"/>
                    <a:gd name="f66" fmla="*/ f51 1 316757"/>
                    <a:gd name="f67" fmla="*/ f52 1 175552"/>
                    <a:gd name="f68" fmla="*/ f53 1 316757"/>
                    <a:gd name="f69" fmla="*/ f54 1 175552"/>
                    <a:gd name="f70" fmla="*/ f55 1 316757"/>
                    <a:gd name="f71" fmla="*/ f56 1 175552"/>
                    <a:gd name="f72" fmla="*/ f57 1 316757"/>
                    <a:gd name="f73" fmla="*/ f58 1 175552"/>
                    <a:gd name="f74" fmla="*/ f59 1 316757"/>
                    <a:gd name="f75" fmla="*/ f60 1 316757"/>
                    <a:gd name="f76" fmla="*/ f38 1 f45"/>
                    <a:gd name="f77" fmla="*/ f39 1 f45"/>
                    <a:gd name="f78" fmla="*/ f38 1 f46"/>
                    <a:gd name="f79" fmla="*/ f40 1 f46"/>
                    <a:gd name="f80" fmla="*/ f62 1 f45"/>
                    <a:gd name="f81" fmla="*/ f63 1 f46"/>
                    <a:gd name="f82" fmla="*/ f64 1 f46"/>
                    <a:gd name="f83" fmla="*/ f65 1 f45"/>
                    <a:gd name="f84" fmla="*/ f66 1 f46"/>
                    <a:gd name="f85" fmla="*/ f67 1 f45"/>
                    <a:gd name="f86" fmla="*/ f68 1 f46"/>
                    <a:gd name="f87" fmla="*/ f69 1 f45"/>
                    <a:gd name="f88" fmla="*/ f70 1 f46"/>
                    <a:gd name="f89" fmla="*/ f71 1 f45"/>
                    <a:gd name="f90" fmla="*/ f72 1 f46"/>
                    <a:gd name="f91" fmla="*/ f73 1 f45"/>
                    <a:gd name="f92" fmla="*/ f74 1 f46"/>
                    <a:gd name="f93" fmla="*/ f75 1 f46"/>
                    <a:gd name="f94" fmla="*/ f76 f36 1"/>
                    <a:gd name="f95" fmla="*/ f77 f36 1"/>
                    <a:gd name="f96" fmla="*/ f79 f37 1"/>
                    <a:gd name="f97" fmla="*/ f78 f37 1"/>
                    <a:gd name="f98" fmla="*/ f80 f36 1"/>
                    <a:gd name="f99" fmla="*/ f81 f37 1"/>
                    <a:gd name="f100" fmla="*/ f82 f37 1"/>
                    <a:gd name="f101" fmla="*/ f83 f36 1"/>
                    <a:gd name="f102" fmla="*/ f84 f37 1"/>
                    <a:gd name="f103" fmla="*/ f85 f36 1"/>
                    <a:gd name="f104" fmla="*/ f86 f37 1"/>
                    <a:gd name="f105" fmla="*/ f87 f36 1"/>
                    <a:gd name="f106" fmla="*/ f88 f37 1"/>
                    <a:gd name="f107" fmla="*/ f89 f36 1"/>
                    <a:gd name="f108" fmla="*/ f90 f37 1"/>
                    <a:gd name="f109" fmla="*/ f91 f36 1"/>
                    <a:gd name="f110" fmla="*/ f92 f37 1"/>
                    <a:gd name="f111" fmla="*/ f93 f3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61">
                      <a:pos x="f98" y="f99"/>
                    </a:cxn>
                    <a:cxn ang="f61">
                      <a:pos x="f98" y="f100"/>
                    </a:cxn>
                    <a:cxn ang="f61">
                      <a:pos x="f101" y="f102"/>
                    </a:cxn>
                    <a:cxn ang="f61">
                      <a:pos x="f103" y="f104"/>
                    </a:cxn>
                    <a:cxn ang="f61">
                      <a:pos x="f105" y="f106"/>
                    </a:cxn>
                    <a:cxn ang="f61">
                      <a:pos x="f107" y="f108"/>
                    </a:cxn>
                    <a:cxn ang="f61">
                      <a:pos x="f109" y="f110"/>
                    </a:cxn>
                    <a:cxn ang="f61">
                      <a:pos x="f109" y="f111"/>
                    </a:cxn>
                  </a:cxnLst>
                  <a:rect l="f94" t="f97" r="f95" b="f96"/>
                  <a:pathLst>
                    <a:path w="175552" h="316757">
                      <a:moveTo>
                        <a:pt x="f5" y="f8"/>
                      </a:moveTo>
                      <a:lnTo>
                        <a:pt x="f5" y="f9"/>
                      </a:lnTo>
                      <a:cubicBezTo>
                        <a:pt x="f5" y="f10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9" y="f20"/>
                      </a:cubicBezTo>
                      <a:cubicBezTo>
                        <a:pt x="f21" y="f22"/>
                        <a:pt x="f23" y="f24"/>
                        <a:pt x="f25" y="f26"/>
                      </a:cubicBezTo>
                      <a:cubicBezTo>
                        <a:pt x="f27" y="f28"/>
                        <a:pt x="f29" y="f30"/>
                        <a:pt x="f29" y="f30"/>
                      </a:cubicBezTo>
                      <a:cubicBezTo>
                        <a:pt x="f31" y="f32"/>
                        <a:pt x="f33" y="f34"/>
                        <a:pt x="f33" y="f34"/>
                      </a:cubicBezTo>
                      <a:lnTo>
                        <a:pt x="f33" y="f5"/>
                      </a:ln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56" name="Freeform: Shape 309">
                  <a:extLst>
                    <a:ext uri="{FF2B5EF4-FFF2-40B4-BE49-F238E27FC236}">
                      <a16:creationId xmlns:a16="http://schemas.microsoft.com/office/drawing/2014/main" id="{AAA41C01-FC28-46B5-AD8B-904F89BB84C6}"/>
                    </a:ext>
                  </a:extLst>
                </p:cNvPr>
                <p:cNvSpPr/>
                <p:nvPr/>
              </p:nvSpPr>
              <p:spPr>
                <a:xfrm>
                  <a:off x="1718450" y="5047085"/>
                  <a:ext cx="83457" cy="28823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979"/>
                    <a:gd name="f7" fmla="val 217532"/>
                    <a:gd name="f8" fmla="val 219364"/>
                    <a:gd name="f9" fmla="val 147083"/>
                    <a:gd name="f10" fmla="val 112926"/>
                    <a:gd name="f11" fmla="val 21028"/>
                    <a:gd name="f12" fmla="val 92127"/>
                    <a:gd name="f13" fmla="val 34500"/>
                    <a:gd name="f14" fmla="val 82281"/>
                    <a:gd name="f15" fmla="val 41369"/>
                    <a:gd name="f16" fmla="val 77281"/>
                    <a:gd name="f17" fmla="val 45567"/>
                    <a:gd name="f18" fmla="val 69381"/>
                    <a:gd name="f19" fmla="val 60871"/>
                    <a:gd name="f20" fmla="+- 0 0 -90"/>
                    <a:gd name="f21" fmla="*/ f3 1 41979"/>
                    <a:gd name="f22" fmla="*/ f4 1 217532"/>
                    <a:gd name="f23" fmla="val f5"/>
                    <a:gd name="f24" fmla="val f6"/>
                    <a:gd name="f25" fmla="val f7"/>
                    <a:gd name="f26" fmla="*/ f20 f0 1"/>
                    <a:gd name="f27" fmla="+- f25 0 f23"/>
                    <a:gd name="f28" fmla="+- f24 0 f23"/>
                    <a:gd name="f29" fmla="*/ f26 1 f2"/>
                    <a:gd name="f30" fmla="*/ f28 1 41979"/>
                    <a:gd name="f31" fmla="*/ f27 1 217532"/>
                    <a:gd name="f32" fmla="*/ 0 f28 1"/>
                    <a:gd name="f33" fmla="*/ 219364 f27 1"/>
                    <a:gd name="f34" fmla="*/ 147083 f27 1"/>
                    <a:gd name="f35" fmla="*/ 34500 f28 1"/>
                    <a:gd name="f36" fmla="*/ 82281 f27 1"/>
                    <a:gd name="f37" fmla="*/ 45567 f28 1"/>
                    <a:gd name="f38" fmla="*/ 60871 f27 1"/>
                    <a:gd name="f39" fmla="*/ 0 f27 1"/>
                    <a:gd name="f40" fmla="+- f29 0 f1"/>
                    <a:gd name="f41" fmla="*/ f32 1 41979"/>
                    <a:gd name="f42" fmla="*/ f33 1 217532"/>
                    <a:gd name="f43" fmla="*/ f34 1 217532"/>
                    <a:gd name="f44" fmla="*/ f35 1 41979"/>
                    <a:gd name="f45" fmla="*/ f36 1 217532"/>
                    <a:gd name="f46" fmla="*/ f37 1 41979"/>
                    <a:gd name="f47" fmla="*/ f38 1 217532"/>
                    <a:gd name="f48" fmla="*/ f39 1 217532"/>
                    <a:gd name="f49" fmla="*/ f23 1 f30"/>
                    <a:gd name="f50" fmla="*/ f24 1 f30"/>
                    <a:gd name="f51" fmla="*/ f23 1 f31"/>
                    <a:gd name="f52" fmla="*/ f25 1 f31"/>
                    <a:gd name="f53" fmla="*/ f41 1 f30"/>
                    <a:gd name="f54" fmla="*/ f42 1 f31"/>
                    <a:gd name="f55" fmla="*/ f43 1 f31"/>
                    <a:gd name="f56" fmla="*/ f44 1 f30"/>
                    <a:gd name="f57" fmla="*/ f45 1 f31"/>
                    <a:gd name="f58" fmla="*/ f46 1 f30"/>
                    <a:gd name="f59" fmla="*/ f47 1 f31"/>
                    <a:gd name="f60" fmla="*/ f48 1 f31"/>
                    <a:gd name="f61" fmla="*/ f49 f21 1"/>
                    <a:gd name="f62" fmla="*/ f50 f21 1"/>
                    <a:gd name="f63" fmla="*/ f52 f22 1"/>
                    <a:gd name="f64" fmla="*/ f51 f22 1"/>
                    <a:gd name="f65" fmla="*/ f53 f21 1"/>
                    <a:gd name="f66" fmla="*/ f54 f22 1"/>
                    <a:gd name="f67" fmla="*/ f55 f22 1"/>
                    <a:gd name="f68" fmla="*/ f56 f21 1"/>
                    <a:gd name="f69" fmla="*/ f57 f22 1"/>
                    <a:gd name="f70" fmla="*/ f58 f21 1"/>
                    <a:gd name="f71" fmla="*/ f59 f22 1"/>
                    <a:gd name="f72" fmla="*/ f60 f22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0">
                      <a:pos x="f65" y="f66"/>
                    </a:cxn>
                    <a:cxn ang="f40">
                      <a:pos x="f65" y="f67"/>
                    </a:cxn>
                    <a:cxn ang="f40">
                      <a:pos x="f68" y="f69"/>
                    </a:cxn>
                    <a:cxn ang="f40">
                      <a:pos x="f70" y="f71"/>
                    </a:cxn>
                    <a:cxn ang="f40">
                      <a:pos x="f70" y="f72"/>
                    </a:cxn>
                  </a:cxnLst>
                  <a:rect l="f61" t="f64" r="f62" b="f63"/>
                  <a:pathLst>
                    <a:path w="41979" h="217532">
                      <a:moveTo>
                        <a:pt x="f5" y="f8"/>
                      </a:moveTo>
                      <a:lnTo>
                        <a:pt x="f5" y="f9"/>
                      </a:lnTo>
                      <a:cubicBezTo>
                        <a:pt x="f5" y="f10"/>
                        <a:pt x="f11" y="f12"/>
                        <a:pt x="f13" y="f14"/>
                      </a:cubicBezTo>
                      <a:cubicBezTo>
                        <a:pt x="f15" y="f16"/>
                        <a:pt x="f17" y="f18"/>
                        <a:pt x="f17" y="f19"/>
                      </a:cubicBezTo>
                      <a:lnTo>
                        <a:pt x="f17" y="f5"/>
                      </a:ln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57" name="Freeform: Shape 310">
                  <a:extLst>
                    <a:ext uri="{FF2B5EF4-FFF2-40B4-BE49-F238E27FC236}">
                      <a16:creationId xmlns:a16="http://schemas.microsoft.com/office/drawing/2014/main" id="{C80506DD-ADD3-4D80-8457-29C7E0710B69}"/>
                    </a:ext>
                  </a:extLst>
                </p:cNvPr>
                <p:cNvSpPr/>
                <p:nvPr/>
              </p:nvSpPr>
              <p:spPr>
                <a:xfrm>
                  <a:off x="2394109" y="4841876"/>
                  <a:ext cx="227621" cy="32363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14490"/>
                    <a:gd name="f7" fmla="val 244247"/>
                    <a:gd name="f8" fmla="val 85105"/>
                    <a:gd name="f9" fmla="val 245888"/>
                    <a:gd name="f10" fmla="val 106018"/>
                    <a:gd name="f11" fmla="val 204557"/>
                    <a:gd name="f12" fmla="val 112582"/>
                    <a:gd name="f13" fmla="val 168683"/>
                    <a:gd name="f14" fmla="val 112697"/>
                    <a:gd name="f15" fmla="val 167996"/>
                    <a:gd name="f16" fmla="val 112735"/>
                    <a:gd name="f17" fmla="val 167729"/>
                    <a:gd name="f18" fmla="val 112812"/>
                    <a:gd name="f19" fmla="val 167424"/>
                    <a:gd name="f20" fmla="val 134717"/>
                    <a:gd name="f21" fmla="val 57131"/>
                    <a:gd name="f22" fmla="val 71900"/>
                    <a:gd name="f23" fmla="val 14120"/>
                    <a:gd name="f24" fmla="val 64687"/>
                    <a:gd name="f25" fmla="val 9617"/>
                    <a:gd name="f26" fmla="val 54765"/>
                    <a:gd name="f27" fmla="val 3397"/>
                    <a:gd name="f28" fmla="val 43125"/>
                    <a:gd name="f29" fmla="val 31714"/>
                    <a:gd name="f30" fmla="val 30722"/>
                    <a:gd name="f31" fmla="val 29768"/>
                    <a:gd name="f32" fmla="val 38"/>
                    <a:gd name="f33" fmla="val 28775"/>
                    <a:gd name="f34" fmla="val 76"/>
                    <a:gd name="f35" fmla="val 13472"/>
                    <a:gd name="f36" fmla="val 840"/>
                    <a:gd name="f37" fmla="val 4770"/>
                    <a:gd name="f38" fmla="val 7175"/>
                    <a:gd name="f39" fmla="val 20837"/>
                    <a:gd name="f40" fmla="val 49994"/>
                    <a:gd name="f41" fmla="val 45987"/>
                    <a:gd name="f42" fmla="val 92890"/>
                    <a:gd name="f43" fmla="val 109529"/>
                    <a:gd name="f44" fmla="+- 0 0 -90"/>
                    <a:gd name="f45" fmla="*/ f3 1 114490"/>
                    <a:gd name="f46" fmla="*/ f4 1 244247"/>
                    <a:gd name="f47" fmla="val f5"/>
                    <a:gd name="f48" fmla="val f6"/>
                    <a:gd name="f49" fmla="val f7"/>
                    <a:gd name="f50" fmla="*/ f44 f0 1"/>
                    <a:gd name="f51" fmla="+- f49 0 f47"/>
                    <a:gd name="f52" fmla="+- f48 0 f47"/>
                    <a:gd name="f53" fmla="*/ f50 1 f2"/>
                    <a:gd name="f54" fmla="*/ f52 1 114490"/>
                    <a:gd name="f55" fmla="*/ f51 1 244247"/>
                    <a:gd name="f56" fmla="*/ 85105 f52 1"/>
                    <a:gd name="f57" fmla="*/ 245888 f51 1"/>
                    <a:gd name="f58" fmla="*/ 112697 f52 1"/>
                    <a:gd name="f59" fmla="*/ 167996 f51 1"/>
                    <a:gd name="f60" fmla="*/ 112735 f52 1"/>
                    <a:gd name="f61" fmla="*/ 167729 f51 1"/>
                    <a:gd name="f62" fmla="*/ 112812 f52 1"/>
                    <a:gd name="f63" fmla="*/ 167424 f51 1"/>
                    <a:gd name="f64" fmla="*/ 64687 f52 1"/>
                    <a:gd name="f65" fmla="*/ 9617 f51 1"/>
                    <a:gd name="f66" fmla="*/ 31714 f52 1"/>
                    <a:gd name="f67" fmla="*/ 0 f51 1"/>
                    <a:gd name="f68" fmla="*/ 28775 f52 1"/>
                    <a:gd name="f69" fmla="*/ 76 f51 1"/>
                    <a:gd name="f70" fmla="*/ 0 f52 1"/>
                    <a:gd name="f71" fmla="*/ 20837 f51 1"/>
                    <a:gd name="f72" fmla="+- f53 0 f1"/>
                    <a:gd name="f73" fmla="*/ f56 1 114490"/>
                    <a:gd name="f74" fmla="*/ f57 1 244247"/>
                    <a:gd name="f75" fmla="*/ f58 1 114490"/>
                    <a:gd name="f76" fmla="*/ f59 1 244247"/>
                    <a:gd name="f77" fmla="*/ f60 1 114490"/>
                    <a:gd name="f78" fmla="*/ f61 1 244247"/>
                    <a:gd name="f79" fmla="*/ f62 1 114490"/>
                    <a:gd name="f80" fmla="*/ f63 1 244247"/>
                    <a:gd name="f81" fmla="*/ f64 1 114490"/>
                    <a:gd name="f82" fmla="*/ f65 1 244247"/>
                    <a:gd name="f83" fmla="*/ f66 1 114490"/>
                    <a:gd name="f84" fmla="*/ f67 1 244247"/>
                    <a:gd name="f85" fmla="*/ f68 1 114490"/>
                    <a:gd name="f86" fmla="*/ f69 1 244247"/>
                    <a:gd name="f87" fmla="*/ f70 1 114490"/>
                    <a:gd name="f88" fmla="*/ f71 1 244247"/>
                    <a:gd name="f89" fmla="*/ f47 1 f54"/>
                    <a:gd name="f90" fmla="*/ f48 1 f54"/>
                    <a:gd name="f91" fmla="*/ f47 1 f55"/>
                    <a:gd name="f92" fmla="*/ f49 1 f55"/>
                    <a:gd name="f93" fmla="*/ f73 1 f54"/>
                    <a:gd name="f94" fmla="*/ f74 1 f55"/>
                    <a:gd name="f95" fmla="*/ f75 1 f54"/>
                    <a:gd name="f96" fmla="*/ f76 1 f55"/>
                    <a:gd name="f97" fmla="*/ f77 1 f54"/>
                    <a:gd name="f98" fmla="*/ f78 1 f55"/>
                    <a:gd name="f99" fmla="*/ f79 1 f54"/>
                    <a:gd name="f100" fmla="*/ f80 1 f55"/>
                    <a:gd name="f101" fmla="*/ f81 1 f54"/>
                    <a:gd name="f102" fmla="*/ f82 1 f55"/>
                    <a:gd name="f103" fmla="*/ f83 1 f54"/>
                    <a:gd name="f104" fmla="*/ f84 1 f55"/>
                    <a:gd name="f105" fmla="*/ f85 1 f54"/>
                    <a:gd name="f106" fmla="*/ f86 1 f55"/>
                    <a:gd name="f107" fmla="*/ f87 1 f54"/>
                    <a:gd name="f108" fmla="*/ f88 1 f55"/>
                    <a:gd name="f109" fmla="*/ f89 f45 1"/>
                    <a:gd name="f110" fmla="*/ f90 f45 1"/>
                    <a:gd name="f111" fmla="*/ f92 f46 1"/>
                    <a:gd name="f112" fmla="*/ f91 f46 1"/>
                    <a:gd name="f113" fmla="*/ f93 f45 1"/>
                    <a:gd name="f114" fmla="*/ f94 f46 1"/>
                    <a:gd name="f115" fmla="*/ f95 f45 1"/>
                    <a:gd name="f116" fmla="*/ f96 f46 1"/>
                    <a:gd name="f117" fmla="*/ f97 f45 1"/>
                    <a:gd name="f118" fmla="*/ f98 f46 1"/>
                    <a:gd name="f119" fmla="*/ f99 f45 1"/>
                    <a:gd name="f120" fmla="*/ f100 f46 1"/>
                    <a:gd name="f121" fmla="*/ f101 f45 1"/>
                    <a:gd name="f122" fmla="*/ f102 f46 1"/>
                    <a:gd name="f123" fmla="*/ f103 f45 1"/>
                    <a:gd name="f124" fmla="*/ f104 f46 1"/>
                    <a:gd name="f125" fmla="*/ f105 f45 1"/>
                    <a:gd name="f126" fmla="*/ f106 f46 1"/>
                    <a:gd name="f127" fmla="*/ f107 f45 1"/>
                    <a:gd name="f128" fmla="*/ f108 f4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72">
                      <a:pos x="f113" y="f114"/>
                    </a:cxn>
                    <a:cxn ang="f72">
                      <a:pos x="f115" y="f116"/>
                    </a:cxn>
                    <a:cxn ang="f72">
                      <a:pos x="f117" y="f118"/>
                    </a:cxn>
                    <a:cxn ang="f72">
                      <a:pos x="f119" y="f120"/>
                    </a:cxn>
                    <a:cxn ang="f72">
                      <a:pos x="f121" y="f122"/>
                    </a:cxn>
                    <a:cxn ang="f72">
                      <a:pos x="f123" y="f124"/>
                    </a:cxn>
                    <a:cxn ang="f72">
                      <a:pos x="f125" y="f126"/>
                    </a:cxn>
                    <a:cxn ang="f72">
                      <a:pos x="f127" y="f128"/>
                    </a:cxn>
                    <a:cxn ang="f72">
                      <a:pos x="f113" y="f114"/>
                    </a:cxn>
                  </a:cxnLst>
                  <a:rect l="f109" t="f112" r="f110" b="f111"/>
                  <a:pathLst>
                    <a:path w="114490" h="244247">
                      <a:moveTo>
                        <a:pt x="f8" y="f9"/>
                      </a:moveTo>
                      <a:cubicBezTo>
                        <a:pt x="f10" y="f11"/>
                        <a:pt x="f12" y="f13"/>
                        <a:pt x="f14" y="f15"/>
                      </a:cubicBezTo>
                      <a:lnTo>
                        <a:pt x="f16" y="f17"/>
                      </a:lnTo>
                      <a:lnTo>
                        <a:pt x="f18" y="f19"/>
                      </a:lnTo>
                      <a:cubicBezTo>
                        <a:pt x="f20" y="f21"/>
                        <a:pt x="f22" y="f23"/>
                        <a:pt x="f24" y="f25"/>
                      </a:cubicBezTo>
                      <a:cubicBezTo>
                        <a:pt x="f26" y="f27"/>
                        <a:pt x="f28" y="f5"/>
                        <a:pt x="f29" y="f5"/>
                      </a:cubicBezTo>
                      <a:cubicBezTo>
                        <a:pt x="f30" y="f5"/>
                        <a:pt x="f31" y="f32"/>
                        <a:pt x="f33" y="f34"/>
                      </a:cubicBezTo>
                      <a:cubicBezTo>
                        <a:pt x="f35" y="f36"/>
                        <a:pt x="f37" y="f38"/>
                        <a:pt x="f5" y="f39"/>
                      </a:cubicBezTo>
                      <a:cubicBezTo>
                        <a:pt x="f40" y="f41"/>
                        <a:pt x="f42" y="f43"/>
                        <a:pt x="f8" y="f9"/>
                      </a:cubicBezTo>
                      <a:close/>
                    </a:path>
                  </a:pathLst>
                </a:custGeom>
                <a:solidFill>
                  <a:srgbClr val="C3D69B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</p:grpSp>
          <p:grpSp>
            <p:nvGrpSpPr>
              <p:cNvPr id="58" name="Group 29">
                <a:extLst>
                  <a:ext uri="{FF2B5EF4-FFF2-40B4-BE49-F238E27FC236}">
                    <a16:creationId xmlns:a16="http://schemas.microsoft.com/office/drawing/2014/main" id="{C8BF6F3E-CAE0-4A55-BEB4-E6664C0E989B}"/>
                  </a:ext>
                </a:extLst>
              </p:cNvPr>
              <p:cNvGrpSpPr/>
              <p:nvPr/>
            </p:nvGrpSpPr>
            <p:grpSpPr>
              <a:xfrm>
                <a:off x="1133481" y="4423318"/>
                <a:ext cx="681785" cy="623282"/>
                <a:chOff x="1133481" y="4423318"/>
                <a:chExt cx="681785" cy="623282"/>
              </a:xfrm>
            </p:grpSpPr>
            <p:sp>
              <p:nvSpPr>
                <p:cNvPr id="59" name="Freeform: Shape 313">
                  <a:extLst>
                    <a:ext uri="{FF2B5EF4-FFF2-40B4-BE49-F238E27FC236}">
                      <a16:creationId xmlns:a16="http://schemas.microsoft.com/office/drawing/2014/main" id="{69849450-2076-4B2F-89C8-7F54A2224898}"/>
                    </a:ext>
                  </a:extLst>
                </p:cNvPr>
                <p:cNvSpPr/>
                <p:nvPr/>
              </p:nvSpPr>
              <p:spPr>
                <a:xfrm>
                  <a:off x="1503346" y="4542153"/>
                  <a:ext cx="295296" cy="4919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137388"/>
                    <a:gd name="f7" fmla="val 3816"/>
                    <a:gd name="f8" fmla="val 2481"/>
                    <a:gd name="f9" fmla="val 49498"/>
                    <a:gd name="f10" fmla="val 10152"/>
                    <a:gd name="f11" fmla="val 119147"/>
                    <a:gd name="f12" fmla="val 127008"/>
                    <a:gd name="f13" fmla="val 1679"/>
                    <a:gd name="f14" fmla="val 140251"/>
                    <a:gd name="f15" fmla="+- 0 0 -90"/>
                    <a:gd name="f16" fmla="*/ f3 1 137388"/>
                    <a:gd name="f17" fmla="*/ f4 1 3816"/>
                    <a:gd name="f18" fmla="val f5"/>
                    <a:gd name="f19" fmla="val f6"/>
                    <a:gd name="f20" fmla="val f7"/>
                    <a:gd name="f21" fmla="*/ f15 f0 1"/>
                    <a:gd name="f22" fmla="+- f20 0 f18"/>
                    <a:gd name="f23" fmla="+- f19 0 f18"/>
                    <a:gd name="f24" fmla="*/ f21 1 f2"/>
                    <a:gd name="f25" fmla="*/ f23 1 137388"/>
                    <a:gd name="f26" fmla="*/ f22 1 3816"/>
                    <a:gd name="f27" fmla="*/ 0 f23 1"/>
                    <a:gd name="f28" fmla="*/ 2481 f22 1"/>
                    <a:gd name="f29" fmla="*/ 119147 f23 1"/>
                    <a:gd name="f30" fmla="*/ 140251 f23 1"/>
                    <a:gd name="f31" fmla="*/ 0 f22 1"/>
                    <a:gd name="f32" fmla="+- f24 0 f1"/>
                    <a:gd name="f33" fmla="*/ f27 1 137388"/>
                    <a:gd name="f34" fmla="*/ f28 1 3816"/>
                    <a:gd name="f35" fmla="*/ f29 1 137388"/>
                    <a:gd name="f36" fmla="*/ f30 1 137388"/>
                    <a:gd name="f37" fmla="*/ f31 1 3816"/>
                    <a:gd name="f38" fmla="*/ f18 1 f25"/>
                    <a:gd name="f39" fmla="*/ f19 1 f25"/>
                    <a:gd name="f40" fmla="*/ f18 1 f26"/>
                    <a:gd name="f41" fmla="*/ f20 1 f26"/>
                    <a:gd name="f42" fmla="*/ f33 1 f25"/>
                    <a:gd name="f43" fmla="*/ f34 1 f26"/>
                    <a:gd name="f44" fmla="*/ f35 1 f25"/>
                    <a:gd name="f45" fmla="*/ f36 1 f25"/>
                    <a:gd name="f46" fmla="*/ f37 1 f26"/>
                    <a:gd name="f47" fmla="*/ f38 f16 1"/>
                    <a:gd name="f48" fmla="*/ f39 f16 1"/>
                    <a:gd name="f49" fmla="*/ f41 f17 1"/>
                    <a:gd name="f50" fmla="*/ f40 f17 1"/>
                    <a:gd name="f51" fmla="*/ f42 f16 1"/>
                    <a:gd name="f52" fmla="*/ f43 f17 1"/>
                    <a:gd name="f53" fmla="*/ f44 f16 1"/>
                    <a:gd name="f54" fmla="*/ f45 f16 1"/>
                    <a:gd name="f55" fmla="*/ f46 f1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2">
                      <a:pos x="f51" y="f52"/>
                    </a:cxn>
                    <a:cxn ang="f32">
                      <a:pos x="f53" y="f52"/>
                    </a:cxn>
                    <a:cxn ang="f32">
                      <a:pos x="f54" y="f55"/>
                    </a:cxn>
                  </a:cxnLst>
                  <a:rect l="f47" t="f50" r="f48" b="f49"/>
                  <a:pathLst>
                    <a:path w="137388" h="3816">
                      <a:moveTo>
                        <a:pt x="f5" y="f8"/>
                      </a:moveTo>
                      <a:cubicBezTo>
                        <a:pt x="f5" y="f8"/>
                        <a:pt x="f9" y="f10"/>
                        <a:pt x="f11" y="f8"/>
                      </a:cubicBezTo>
                      <a:cubicBezTo>
                        <a:pt x="f11" y="f8"/>
                        <a:pt x="f12" y="f13"/>
                        <a:pt x="f14" y="f5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0" name="Freeform: Shape 314">
                  <a:extLst>
                    <a:ext uri="{FF2B5EF4-FFF2-40B4-BE49-F238E27FC236}">
                      <a16:creationId xmlns:a16="http://schemas.microsoft.com/office/drawing/2014/main" id="{6357A45D-7426-4107-8947-63F6D0F879CF}"/>
                    </a:ext>
                  </a:extLst>
                </p:cNvPr>
                <p:cNvSpPr/>
                <p:nvPr/>
              </p:nvSpPr>
              <p:spPr>
                <a:xfrm>
                  <a:off x="1372294" y="4423318"/>
                  <a:ext cx="90232" cy="24112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1979"/>
                    <a:gd name="f7" fmla="val 187001"/>
                    <a:gd name="f8" fmla="val 3157"/>
                    <a:gd name="f9" fmla="val 190017"/>
                    <a:gd name="f10" fmla="val -16574"/>
                    <a:gd name="f11" fmla="val 84685"/>
                    <a:gd name="f12" fmla="val 42618"/>
                    <a:gd name="f13" fmla="val 32668"/>
                    <a:gd name="f14" fmla="+- 0 0 -90"/>
                    <a:gd name="f15" fmla="*/ f3 1 41979"/>
                    <a:gd name="f16" fmla="*/ f4 1 187001"/>
                    <a:gd name="f17" fmla="val f5"/>
                    <a:gd name="f18" fmla="val f6"/>
                    <a:gd name="f19" fmla="val f7"/>
                    <a:gd name="f20" fmla="*/ f14 f0 1"/>
                    <a:gd name="f21" fmla="+- f19 0 f17"/>
                    <a:gd name="f22" fmla="+- f18 0 f17"/>
                    <a:gd name="f23" fmla="*/ f20 1 f2"/>
                    <a:gd name="f24" fmla="*/ f22 1 41979"/>
                    <a:gd name="f25" fmla="*/ f21 1 187001"/>
                    <a:gd name="f26" fmla="*/ 3157 f22 1"/>
                    <a:gd name="f27" fmla="*/ 190017 f21 1"/>
                    <a:gd name="f28" fmla="*/ 42618 f22 1"/>
                    <a:gd name="f29" fmla="*/ 32668 f21 1"/>
                    <a:gd name="f30" fmla="*/ 0 f21 1"/>
                    <a:gd name="f31" fmla="+- f23 0 f1"/>
                    <a:gd name="f32" fmla="*/ f26 1 41979"/>
                    <a:gd name="f33" fmla="*/ f27 1 187001"/>
                    <a:gd name="f34" fmla="*/ f28 1 41979"/>
                    <a:gd name="f35" fmla="*/ f29 1 187001"/>
                    <a:gd name="f36" fmla="*/ f30 1 187001"/>
                    <a:gd name="f37" fmla="*/ f17 1 f24"/>
                    <a:gd name="f38" fmla="*/ f18 1 f24"/>
                    <a:gd name="f39" fmla="*/ f17 1 f25"/>
                    <a:gd name="f40" fmla="*/ f19 1 f25"/>
                    <a:gd name="f41" fmla="*/ f32 1 f24"/>
                    <a:gd name="f42" fmla="*/ f33 1 f25"/>
                    <a:gd name="f43" fmla="*/ f34 1 f24"/>
                    <a:gd name="f44" fmla="*/ f35 1 f25"/>
                    <a:gd name="f45" fmla="*/ f36 1 f25"/>
                    <a:gd name="f46" fmla="*/ f37 f15 1"/>
                    <a:gd name="f47" fmla="*/ f38 f15 1"/>
                    <a:gd name="f48" fmla="*/ f40 f16 1"/>
                    <a:gd name="f49" fmla="*/ f39 f16 1"/>
                    <a:gd name="f50" fmla="*/ f41 f15 1"/>
                    <a:gd name="f51" fmla="*/ f42 f16 1"/>
                    <a:gd name="f52" fmla="*/ f43 f15 1"/>
                    <a:gd name="f53" fmla="*/ f44 f16 1"/>
                    <a:gd name="f54" fmla="*/ f45 f1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31">
                      <a:pos x="f50" y="f51"/>
                    </a:cxn>
                    <a:cxn ang="f31">
                      <a:pos x="f52" y="f53"/>
                    </a:cxn>
                    <a:cxn ang="f31">
                      <a:pos x="f52" y="f54"/>
                    </a:cxn>
                  </a:cxnLst>
                  <a:rect l="f46" t="f49" r="f47" b="f48"/>
                  <a:pathLst>
                    <a:path w="41979" h="187001">
                      <a:moveTo>
                        <a:pt x="f8" y="f9"/>
                      </a:moveTo>
                      <a:cubicBezTo>
                        <a:pt x="f8" y="f9"/>
                        <a:pt x="f10" y="f11"/>
                        <a:pt x="f12" y="f13"/>
                      </a:cubicBezTo>
                      <a:lnTo>
                        <a:pt x="f12" y="f5"/>
                      </a:ln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1" name="Freeform: Shape 315">
                  <a:extLst>
                    <a:ext uri="{FF2B5EF4-FFF2-40B4-BE49-F238E27FC236}">
                      <a16:creationId xmlns:a16="http://schemas.microsoft.com/office/drawing/2014/main" id="{C19F5D69-7248-4237-83A0-E073502B74AD}"/>
                    </a:ext>
                  </a:extLst>
                </p:cNvPr>
                <p:cNvSpPr/>
                <p:nvPr/>
              </p:nvSpPr>
              <p:spPr>
                <a:xfrm>
                  <a:off x="1543214" y="4423318"/>
                  <a:ext cx="98426" cy="123023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5796"/>
                    <a:gd name="f7" fmla="val 95409"/>
                    <a:gd name="f8" fmla="val 29424"/>
                    <a:gd name="f9" fmla="val 47285"/>
                    <a:gd name="f10" fmla="val 35721"/>
                    <a:gd name="f11" fmla="val 98042"/>
                    <a:gd name="f12" fmla="+- 0 0 -90"/>
                    <a:gd name="f13" fmla="*/ f3 1 45796"/>
                    <a:gd name="f14" fmla="*/ f4 1 95409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45796"/>
                    <a:gd name="f23" fmla="*/ f19 1 95409"/>
                    <a:gd name="f24" fmla="*/ 0 f20 1"/>
                    <a:gd name="f25" fmla="*/ 0 f19 1"/>
                    <a:gd name="f26" fmla="*/ 29424 f19 1"/>
                    <a:gd name="f27" fmla="*/ 47285 f20 1"/>
                    <a:gd name="f28" fmla="*/ 98042 f19 1"/>
                    <a:gd name="f29" fmla="+- f21 0 f1"/>
                    <a:gd name="f30" fmla="*/ f24 1 45796"/>
                    <a:gd name="f31" fmla="*/ f25 1 95409"/>
                    <a:gd name="f32" fmla="*/ f26 1 95409"/>
                    <a:gd name="f33" fmla="*/ f27 1 45796"/>
                    <a:gd name="f34" fmla="*/ f28 1 95409"/>
                    <a:gd name="f35" fmla="*/ f15 1 f22"/>
                    <a:gd name="f36" fmla="*/ f16 1 f22"/>
                    <a:gd name="f37" fmla="*/ f15 1 f23"/>
                    <a:gd name="f38" fmla="*/ f17 1 f23"/>
                    <a:gd name="f39" fmla="*/ f30 1 f22"/>
                    <a:gd name="f40" fmla="*/ f31 1 f23"/>
                    <a:gd name="f41" fmla="*/ f32 1 f23"/>
                    <a:gd name="f42" fmla="*/ f33 1 f22"/>
                    <a:gd name="f43" fmla="*/ f34 1 f23"/>
                    <a:gd name="f44" fmla="*/ f35 f13 1"/>
                    <a:gd name="f45" fmla="*/ f36 f13 1"/>
                    <a:gd name="f46" fmla="*/ f38 f14 1"/>
                    <a:gd name="f47" fmla="*/ f37 f14 1"/>
                    <a:gd name="f48" fmla="*/ f39 f13 1"/>
                    <a:gd name="f49" fmla="*/ f40 f14 1"/>
                    <a:gd name="f50" fmla="*/ f41 f14 1"/>
                    <a:gd name="f51" fmla="*/ f42 f13 1"/>
                    <a:gd name="f52" fmla="*/ f43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8" y="f49"/>
                    </a:cxn>
                    <a:cxn ang="f29">
                      <a:pos x="f48" y="f50"/>
                    </a:cxn>
                    <a:cxn ang="f29">
                      <a:pos x="f51" y="f52"/>
                    </a:cxn>
                  </a:cxnLst>
                  <a:rect l="f44" t="f47" r="f45" b="f46"/>
                  <a:pathLst>
                    <a:path w="45796" h="95409">
                      <a:moveTo>
                        <a:pt x="f5" y="f5"/>
                      </a:moveTo>
                      <a:lnTo>
                        <a:pt x="f5" y="f8"/>
                      </a:lnTo>
                      <a:cubicBezTo>
                        <a:pt x="f5" y="f8"/>
                        <a:pt x="f9" y="f10"/>
                        <a:pt x="f9" y="f11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2" name="Freeform: Shape 316">
                  <a:extLst>
                    <a:ext uri="{FF2B5EF4-FFF2-40B4-BE49-F238E27FC236}">
                      <a16:creationId xmlns:a16="http://schemas.microsoft.com/office/drawing/2014/main" id="{7FC470E8-3411-46F5-97D4-D36D229BDACD}"/>
                    </a:ext>
                  </a:extLst>
                </p:cNvPr>
                <p:cNvSpPr/>
                <p:nvPr/>
              </p:nvSpPr>
              <p:spPr>
                <a:xfrm>
                  <a:off x="1241087" y="4515142"/>
                  <a:ext cx="574179" cy="53145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67145"/>
                    <a:gd name="f7" fmla="val 412166"/>
                    <a:gd name="f8" fmla="val 262273"/>
                    <a:gd name="f9" fmla="val 64039"/>
                    <a:gd name="f10" fmla="val 249717"/>
                    <a:gd name="f11" fmla="val 65718"/>
                    <a:gd name="f12" fmla="val 240748"/>
                    <a:gd name="f13" fmla="val 66748"/>
                    <a:gd name="f14" fmla="val 207928"/>
                    <a:gd name="f15" fmla="val 69649"/>
                    <a:gd name="f16" fmla="val 182930"/>
                    <a:gd name="f17" fmla="val 70565"/>
                    <a:gd name="f18" fmla="val 182625"/>
                    <a:gd name="f19" fmla="val 109835"/>
                    <a:gd name="f20" fmla="val 191746"/>
                    <a:gd name="f21" fmla="val 133878"/>
                    <a:gd name="f22" fmla="val 192700"/>
                    <a:gd name="f23" fmla="val 136359"/>
                    <a:gd name="f24" fmla="val 192777"/>
                    <a:gd name="f25" fmla="val 136511"/>
                    <a:gd name="f26" fmla="val 192853"/>
                    <a:gd name="f27" fmla="val 136588"/>
                    <a:gd name="f28" fmla="val 193006"/>
                    <a:gd name="f29" fmla="val 136664"/>
                    <a:gd name="f30" fmla="val 225330"/>
                    <a:gd name="f31" fmla="val 150288"/>
                    <a:gd name="f32" fmla="val 250060"/>
                    <a:gd name="f33" fmla="val 177346"/>
                    <a:gd name="f34" fmla="val 260364"/>
                    <a:gd name="f35" fmla="val 210434"/>
                    <a:gd name="f36" fmla="val 270898"/>
                    <a:gd name="f37" fmla="val 248522"/>
                    <a:gd name="f38" fmla="val 266814"/>
                    <a:gd name="f39" fmla="val 296989"/>
                    <a:gd name="f40" fmla="val 264944"/>
                    <a:gd name="f41" fmla="val 319124"/>
                    <a:gd name="f42" fmla="val 259029"/>
                    <a:gd name="f43" fmla="val 340801"/>
                    <a:gd name="f44" fmla="val 250556"/>
                    <a:gd name="f45" fmla="val 361409"/>
                    <a:gd name="f46" fmla="val 245595"/>
                    <a:gd name="f47" fmla="val 373469"/>
                    <a:gd name="f48" fmla="val 240519"/>
                    <a:gd name="f49" fmla="val 382896"/>
                    <a:gd name="f50" fmla="val 235825"/>
                    <a:gd name="f51" fmla="val 390185"/>
                    <a:gd name="f52" fmla="val 224605"/>
                    <a:gd name="f53" fmla="val 407587"/>
                    <a:gd name="f54" fmla="val 204111"/>
                    <a:gd name="f55" fmla="val 416327"/>
                    <a:gd name="f56" fmla="val 183770"/>
                    <a:gd name="f57" fmla="val 412701"/>
                    <a:gd name="f58" fmla="val 117823"/>
                    <a:gd name="f59" fmla="val 400985"/>
                    <a:gd name="f60" fmla="val 51991"/>
                    <a:gd name="f61" fmla="val 337175"/>
                    <a:gd name="f62" fmla="val 35275"/>
                    <a:gd name="f63" fmla="val 320345"/>
                    <a:gd name="f64" fmla="val 23254"/>
                    <a:gd name="f65" fmla="val 304126"/>
                    <a:gd name="f66" fmla="val 14781"/>
                    <a:gd name="f67" fmla="val 288784"/>
                    <a:gd name="f68" fmla="val -12048"/>
                    <a:gd name="f69" fmla="val 240278"/>
                    <a:gd name="f70" fmla="val -1400"/>
                    <a:gd name="f71" fmla="val 179560"/>
                    <a:gd name="f72" fmla="val 38977"/>
                    <a:gd name="f73" fmla="val 141549"/>
                    <a:gd name="f74" fmla="val 55922"/>
                    <a:gd name="f75" fmla="val 125596"/>
                    <a:gd name="f76" fmla="val 74737"/>
                    <a:gd name="f77" fmla="val 107889"/>
                    <a:gd name="f78" fmla="val 101222"/>
                    <a:gd name="f79" fmla="val 100714"/>
                    <a:gd name="f80" fmla="val 126372"/>
                    <a:gd name="f81" fmla="val 106782"/>
                    <a:gd name="f82" fmla="val 126677"/>
                    <a:gd name="f83" fmla="val 106858"/>
                    <a:gd name="f84" fmla="val 126792"/>
                    <a:gd name="f85" fmla="val 106896"/>
                    <a:gd name="f86" fmla="val 138355"/>
                    <a:gd name="f87" fmla="val 87509"/>
                    <a:gd name="f88" fmla="val 140073"/>
                    <a:gd name="f89" fmla="val 67779"/>
                    <a:gd name="f90" fmla="val 135989"/>
                    <a:gd name="f91" fmla="val 67321"/>
                    <a:gd name="f92" fmla="val 130532"/>
                    <a:gd name="f93" fmla="val 66481"/>
                    <a:gd name="f94" fmla="val 119579"/>
                    <a:gd name="f95" fmla="val 64764"/>
                    <a:gd name="f96" fmla="val 111832"/>
                    <a:gd name="f97" fmla="val 54574"/>
                    <a:gd name="f98" fmla="val 113358"/>
                    <a:gd name="f99" fmla="val 43583"/>
                    <a:gd name="f100" fmla="val 116793"/>
                    <a:gd name="f101" fmla="val 18853"/>
                    <a:gd name="f102" fmla="val 131219"/>
                    <a:gd name="f103" fmla="+- 0 0 -90"/>
                    <a:gd name="f104" fmla="*/ f3 1 267145"/>
                    <a:gd name="f105" fmla="*/ f4 1 412166"/>
                    <a:gd name="f106" fmla="val f5"/>
                    <a:gd name="f107" fmla="val f6"/>
                    <a:gd name="f108" fmla="val f7"/>
                    <a:gd name="f109" fmla="*/ f103 f0 1"/>
                    <a:gd name="f110" fmla="+- f108 0 f106"/>
                    <a:gd name="f111" fmla="+- f107 0 f106"/>
                    <a:gd name="f112" fmla="*/ f109 1 f2"/>
                    <a:gd name="f113" fmla="*/ f111 1 267145"/>
                    <a:gd name="f114" fmla="*/ f110 1 412166"/>
                    <a:gd name="f115" fmla="*/ 262273 f111 1"/>
                    <a:gd name="f116" fmla="*/ 64039 f110 1"/>
                    <a:gd name="f117" fmla="*/ 240748 f111 1"/>
                    <a:gd name="f118" fmla="*/ 66748 f110 1"/>
                    <a:gd name="f119" fmla="*/ 182930 f111 1"/>
                    <a:gd name="f120" fmla="*/ 70565 f110 1"/>
                    <a:gd name="f121" fmla="*/ 192700 f111 1"/>
                    <a:gd name="f122" fmla="*/ 136359 f110 1"/>
                    <a:gd name="f123" fmla="*/ 193006 f111 1"/>
                    <a:gd name="f124" fmla="*/ 136664 f110 1"/>
                    <a:gd name="f125" fmla="*/ 260364 f111 1"/>
                    <a:gd name="f126" fmla="*/ 210434 f110 1"/>
                    <a:gd name="f127" fmla="*/ 266814 f111 1"/>
                    <a:gd name="f128" fmla="*/ 296989 f110 1"/>
                    <a:gd name="f129" fmla="*/ 250556 f111 1"/>
                    <a:gd name="f130" fmla="*/ 361409 f110 1"/>
                    <a:gd name="f131" fmla="*/ 235825 f111 1"/>
                    <a:gd name="f132" fmla="*/ 390185 f110 1"/>
                    <a:gd name="f133" fmla="*/ 183770 f111 1"/>
                    <a:gd name="f134" fmla="*/ 412701 f110 1"/>
                    <a:gd name="f135" fmla="*/ 51991 f111 1"/>
                    <a:gd name="f136" fmla="*/ 337175 f110 1"/>
                    <a:gd name="f137" fmla="*/ 14781 f111 1"/>
                    <a:gd name="f138" fmla="*/ 288784 f110 1"/>
                    <a:gd name="f139" fmla="*/ 38977 f111 1"/>
                    <a:gd name="f140" fmla="*/ 141549 f110 1"/>
                    <a:gd name="f141" fmla="*/ 55922 f111 1"/>
                    <a:gd name="f142" fmla="*/ 125596 f110 1"/>
                    <a:gd name="f143" fmla="*/ 126372 f111 1"/>
                    <a:gd name="f144" fmla="*/ 106782 f110 1"/>
                    <a:gd name="f145" fmla="*/ 126792 f111 1"/>
                    <a:gd name="f146" fmla="*/ 106896 f110 1"/>
                    <a:gd name="f147" fmla="*/ 140073 f111 1"/>
                    <a:gd name="f148" fmla="*/ 67779 f110 1"/>
                    <a:gd name="f149" fmla="*/ 130532 f111 1"/>
                    <a:gd name="f150" fmla="*/ 66481 f110 1"/>
                    <a:gd name="f151" fmla="*/ 113358 f111 1"/>
                    <a:gd name="f152" fmla="*/ 43583 f110 1"/>
                    <a:gd name="f153" fmla="*/ 131219 f111 1"/>
                    <a:gd name="f154" fmla="*/ 0 f110 1"/>
                    <a:gd name="f155" fmla="+- f112 0 f1"/>
                    <a:gd name="f156" fmla="*/ f115 1 267145"/>
                    <a:gd name="f157" fmla="*/ f116 1 412166"/>
                    <a:gd name="f158" fmla="*/ f117 1 267145"/>
                    <a:gd name="f159" fmla="*/ f118 1 412166"/>
                    <a:gd name="f160" fmla="*/ f119 1 267145"/>
                    <a:gd name="f161" fmla="*/ f120 1 412166"/>
                    <a:gd name="f162" fmla="*/ f121 1 267145"/>
                    <a:gd name="f163" fmla="*/ f122 1 412166"/>
                    <a:gd name="f164" fmla="*/ f123 1 267145"/>
                    <a:gd name="f165" fmla="*/ f124 1 412166"/>
                    <a:gd name="f166" fmla="*/ f125 1 267145"/>
                    <a:gd name="f167" fmla="*/ f126 1 412166"/>
                    <a:gd name="f168" fmla="*/ f127 1 267145"/>
                    <a:gd name="f169" fmla="*/ f128 1 412166"/>
                    <a:gd name="f170" fmla="*/ f129 1 267145"/>
                    <a:gd name="f171" fmla="*/ f130 1 412166"/>
                    <a:gd name="f172" fmla="*/ f131 1 267145"/>
                    <a:gd name="f173" fmla="*/ f132 1 412166"/>
                    <a:gd name="f174" fmla="*/ f133 1 267145"/>
                    <a:gd name="f175" fmla="*/ f134 1 412166"/>
                    <a:gd name="f176" fmla="*/ f135 1 267145"/>
                    <a:gd name="f177" fmla="*/ f136 1 412166"/>
                    <a:gd name="f178" fmla="*/ f137 1 267145"/>
                    <a:gd name="f179" fmla="*/ f138 1 412166"/>
                    <a:gd name="f180" fmla="*/ f139 1 267145"/>
                    <a:gd name="f181" fmla="*/ f140 1 412166"/>
                    <a:gd name="f182" fmla="*/ f141 1 267145"/>
                    <a:gd name="f183" fmla="*/ f142 1 412166"/>
                    <a:gd name="f184" fmla="*/ f143 1 267145"/>
                    <a:gd name="f185" fmla="*/ f144 1 412166"/>
                    <a:gd name="f186" fmla="*/ f145 1 267145"/>
                    <a:gd name="f187" fmla="*/ f146 1 412166"/>
                    <a:gd name="f188" fmla="*/ f147 1 267145"/>
                    <a:gd name="f189" fmla="*/ f148 1 412166"/>
                    <a:gd name="f190" fmla="*/ f149 1 267145"/>
                    <a:gd name="f191" fmla="*/ f150 1 412166"/>
                    <a:gd name="f192" fmla="*/ f151 1 267145"/>
                    <a:gd name="f193" fmla="*/ f152 1 412166"/>
                    <a:gd name="f194" fmla="*/ f153 1 267145"/>
                    <a:gd name="f195" fmla="*/ f154 1 412166"/>
                    <a:gd name="f196" fmla="*/ f106 1 f113"/>
                    <a:gd name="f197" fmla="*/ f107 1 f113"/>
                    <a:gd name="f198" fmla="*/ f106 1 f114"/>
                    <a:gd name="f199" fmla="*/ f108 1 f114"/>
                    <a:gd name="f200" fmla="*/ f156 1 f113"/>
                    <a:gd name="f201" fmla="*/ f157 1 f114"/>
                    <a:gd name="f202" fmla="*/ f158 1 f113"/>
                    <a:gd name="f203" fmla="*/ f159 1 f114"/>
                    <a:gd name="f204" fmla="*/ f160 1 f113"/>
                    <a:gd name="f205" fmla="*/ f161 1 f114"/>
                    <a:gd name="f206" fmla="*/ f162 1 f113"/>
                    <a:gd name="f207" fmla="*/ f163 1 f114"/>
                    <a:gd name="f208" fmla="*/ f164 1 f113"/>
                    <a:gd name="f209" fmla="*/ f165 1 f114"/>
                    <a:gd name="f210" fmla="*/ f166 1 f113"/>
                    <a:gd name="f211" fmla="*/ f167 1 f114"/>
                    <a:gd name="f212" fmla="*/ f168 1 f113"/>
                    <a:gd name="f213" fmla="*/ f169 1 f114"/>
                    <a:gd name="f214" fmla="*/ f170 1 f113"/>
                    <a:gd name="f215" fmla="*/ f171 1 f114"/>
                    <a:gd name="f216" fmla="*/ f172 1 f113"/>
                    <a:gd name="f217" fmla="*/ f173 1 f114"/>
                    <a:gd name="f218" fmla="*/ f174 1 f113"/>
                    <a:gd name="f219" fmla="*/ f175 1 f114"/>
                    <a:gd name="f220" fmla="*/ f176 1 f113"/>
                    <a:gd name="f221" fmla="*/ f177 1 f114"/>
                    <a:gd name="f222" fmla="*/ f178 1 f113"/>
                    <a:gd name="f223" fmla="*/ f179 1 f114"/>
                    <a:gd name="f224" fmla="*/ f180 1 f113"/>
                    <a:gd name="f225" fmla="*/ f181 1 f114"/>
                    <a:gd name="f226" fmla="*/ f182 1 f113"/>
                    <a:gd name="f227" fmla="*/ f183 1 f114"/>
                    <a:gd name="f228" fmla="*/ f184 1 f113"/>
                    <a:gd name="f229" fmla="*/ f185 1 f114"/>
                    <a:gd name="f230" fmla="*/ f186 1 f113"/>
                    <a:gd name="f231" fmla="*/ f187 1 f114"/>
                    <a:gd name="f232" fmla="*/ f188 1 f113"/>
                    <a:gd name="f233" fmla="*/ f189 1 f114"/>
                    <a:gd name="f234" fmla="*/ f190 1 f113"/>
                    <a:gd name="f235" fmla="*/ f191 1 f114"/>
                    <a:gd name="f236" fmla="*/ f192 1 f113"/>
                    <a:gd name="f237" fmla="*/ f193 1 f114"/>
                    <a:gd name="f238" fmla="*/ f194 1 f113"/>
                    <a:gd name="f239" fmla="*/ f195 1 f114"/>
                    <a:gd name="f240" fmla="*/ f196 f104 1"/>
                    <a:gd name="f241" fmla="*/ f197 f104 1"/>
                    <a:gd name="f242" fmla="*/ f199 f105 1"/>
                    <a:gd name="f243" fmla="*/ f198 f105 1"/>
                    <a:gd name="f244" fmla="*/ f200 f104 1"/>
                    <a:gd name="f245" fmla="*/ f201 f105 1"/>
                    <a:gd name="f246" fmla="*/ f202 f104 1"/>
                    <a:gd name="f247" fmla="*/ f203 f105 1"/>
                    <a:gd name="f248" fmla="*/ f204 f104 1"/>
                    <a:gd name="f249" fmla="*/ f205 f105 1"/>
                    <a:gd name="f250" fmla="*/ f206 f104 1"/>
                    <a:gd name="f251" fmla="*/ f207 f105 1"/>
                    <a:gd name="f252" fmla="*/ f208 f104 1"/>
                    <a:gd name="f253" fmla="*/ f209 f105 1"/>
                    <a:gd name="f254" fmla="*/ f210 f104 1"/>
                    <a:gd name="f255" fmla="*/ f211 f105 1"/>
                    <a:gd name="f256" fmla="*/ f212 f104 1"/>
                    <a:gd name="f257" fmla="*/ f213 f105 1"/>
                    <a:gd name="f258" fmla="*/ f214 f104 1"/>
                    <a:gd name="f259" fmla="*/ f215 f105 1"/>
                    <a:gd name="f260" fmla="*/ f216 f104 1"/>
                    <a:gd name="f261" fmla="*/ f217 f105 1"/>
                    <a:gd name="f262" fmla="*/ f218 f104 1"/>
                    <a:gd name="f263" fmla="*/ f219 f105 1"/>
                    <a:gd name="f264" fmla="*/ f220 f104 1"/>
                    <a:gd name="f265" fmla="*/ f221 f105 1"/>
                    <a:gd name="f266" fmla="*/ f222 f104 1"/>
                    <a:gd name="f267" fmla="*/ f223 f105 1"/>
                    <a:gd name="f268" fmla="*/ f224 f104 1"/>
                    <a:gd name="f269" fmla="*/ f225 f105 1"/>
                    <a:gd name="f270" fmla="*/ f226 f104 1"/>
                    <a:gd name="f271" fmla="*/ f227 f105 1"/>
                    <a:gd name="f272" fmla="*/ f228 f104 1"/>
                    <a:gd name="f273" fmla="*/ f229 f105 1"/>
                    <a:gd name="f274" fmla="*/ f230 f104 1"/>
                    <a:gd name="f275" fmla="*/ f231 f105 1"/>
                    <a:gd name="f276" fmla="*/ f232 f104 1"/>
                    <a:gd name="f277" fmla="*/ f233 f105 1"/>
                    <a:gd name="f278" fmla="*/ f234 f104 1"/>
                    <a:gd name="f279" fmla="*/ f235 f105 1"/>
                    <a:gd name="f280" fmla="*/ f236 f104 1"/>
                    <a:gd name="f281" fmla="*/ f237 f105 1"/>
                    <a:gd name="f282" fmla="*/ f238 f104 1"/>
                    <a:gd name="f283" fmla="*/ f239 f10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155">
                      <a:pos x="f244" y="f245"/>
                    </a:cxn>
                    <a:cxn ang="f155">
                      <a:pos x="f246" y="f247"/>
                    </a:cxn>
                    <a:cxn ang="f155">
                      <a:pos x="f248" y="f249"/>
                    </a:cxn>
                    <a:cxn ang="f155">
                      <a:pos x="f250" y="f251"/>
                    </a:cxn>
                    <a:cxn ang="f155">
                      <a:pos x="f252" y="f253"/>
                    </a:cxn>
                    <a:cxn ang="f155">
                      <a:pos x="f252" y="f253"/>
                    </a:cxn>
                    <a:cxn ang="f155">
                      <a:pos x="f254" y="f255"/>
                    </a:cxn>
                    <a:cxn ang="f155">
                      <a:pos x="f256" y="f257"/>
                    </a:cxn>
                    <a:cxn ang="f155">
                      <a:pos x="f258" y="f259"/>
                    </a:cxn>
                    <a:cxn ang="f155">
                      <a:pos x="f260" y="f261"/>
                    </a:cxn>
                    <a:cxn ang="f155">
                      <a:pos x="f262" y="f263"/>
                    </a:cxn>
                    <a:cxn ang="f155">
                      <a:pos x="f264" y="f265"/>
                    </a:cxn>
                    <a:cxn ang="f155">
                      <a:pos x="f266" y="f267"/>
                    </a:cxn>
                    <a:cxn ang="f155">
                      <a:pos x="f268" y="f269"/>
                    </a:cxn>
                    <a:cxn ang="f155">
                      <a:pos x="f270" y="f271"/>
                    </a:cxn>
                    <a:cxn ang="f155">
                      <a:pos x="f272" y="f273"/>
                    </a:cxn>
                    <a:cxn ang="f155">
                      <a:pos x="f274" y="f275"/>
                    </a:cxn>
                    <a:cxn ang="f155">
                      <a:pos x="f276" y="f277"/>
                    </a:cxn>
                    <a:cxn ang="f155">
                      <a:pos x="f278" y="f279"/>
                    </a:cxn>
                    <a:cxn ang="f155">
                      <a:pos x="f280" y="f281"/>
                    </a:cxn>
                    <a:cxn ang="f155">
                      <a:pos x="f282" y="f283"/>
                    </a:cxn>
                  </a:cxnLst>
                  <a:rect l="f240" t="f243" r="f241" b="f242"/>
                  <a:pathLst>
                    <a:path w="267145" h="412166">
                      <a:moveTo>
                        <a:pt x="f8" y="f9"/>
                      </a:moveTo>
                      <a:cubicBezTo>
                        <a:pt x="f10" y="f11"/>
                        <a:pt x="f12" y="f13"/>
                        <a:pt x="f12" y="f13"/>
                      </a:cubicBezTo>
                      <a:cubicBezTo>
                        <a:pt x="f14" y="f15"/>
                        <a:pt x="f16" y="f17"/>
                        <a:pt x="f16" y="f17"/>
                      </a:cubicBezTo>
                      <a:cubicBezTo>
                        <a:pt x="f18" y="f19"/>
                        <a:pt x="f20" y="f21"/>
                        <a:pt x="f22" y="f23"/>
                      </a:cubicBezTo>
                      <a:cubicBezTo>
                        <a:pt x="f24" y="f25"/>
                        <a:pt x="f26" y="f27"/>
                        <a:pt x="f28" y="f29"/>
                      </a:cubicBezTo>
                      <a:lnTo>
                        <a:pt x="f28" y="f29"/>
                      </a:lnTo>
                      <a:cubicBezTo>
                        <a:pt x="f30" y="f31"/>
                        <a:pt x="f32" y="f33"/>
                        <a:pt x="f34" y="f35"/>
                      </a:cubicBezTo>
                      <a:cubicBezTo>
                        <a:pt x="f34" y="f35"/>
                        <a:pt x="f36" y="f37"/>
                        <a:pt x="f38" y="f39"/>
                      </a:cubicBezTo>
                      <a:cubicBezTo>
                        <a:pt x="f40" y="f41"/>
                        <a:pt x="f42" y="f43"/>
                        <a:pt x="f44" y="f45"/>
                      </a:cubicBezTo>
                      <a:cubicBezTo>
                        <a:pt x="f46" y="f47"/>
                        <a:pt x="f48" y="f49"/>
                        <a:pt x="f50" y="f51"/>
                      </a:cubicBezTo>
                      <a:cubicBezTo>
                        <a:pt x="f52" y="f53"/>
                        <a:pt x="f54" y="f55"/>
                        <a:pt x="f56" y="f57"/>
                      </a:cubicBezTo>
                      <a:cubicBezTo>
                        <a:pt x="f58" y="f59"/>
                        <a:pt x="f60" y="f61"/>
                        <a:pt x="f60" y="f61"/>
                      </a:cubicBezTo>
                      <a:cubicBezTo>
                        <a:pt x="f62" y="f63"/>
                        <a:pt x="f64" y="f65"/>
                        <a:pt x="f66" y="f67"/>
                      </a:cubicBezTo>
                      <a:cubicBezTo>
                        <a:pt x="f68" y="f69"/>
                        <a:pt x="f70" y="f71"/>
                        <a:pt x="f72" y="f73"/>
                      </a:cubicBezTo>
                      <a:lnTo>
                        <a:pt x="f74" y="f75"/>
                      </a:lnTo>
                      <a:cubicBezTo>
                        <a:pt x="f76" y="f77"/>
                        <a:pt x="f78" y="f79"/>
                        <a:pt x="f80" y="f81"/>
                      </a:cubicBezTo>
                      <a:cubicBezTo>
                        <a:pt x="f82" y="f83"/>
                        <a:pt x="f84" y="f85"/>
                        <a:pt x="f84" y="f85"/>
                      </a:cubicBezTo>
                      <a:cubicBezTo>
                        <a:pt x="f86" y="f87"/>
                        <a:pt x="f88" y="f89"/>
                        <a:pt x="f88" y="f89"/>
                      </a:cubicBezTo>
                      <a:cubicBezTo>
                        <a:pt x="f88" y="f89"/>
                        <a:pt x="f90" y="f91"/>
                        <a:pt x="f92" y="f93"/>
                      </a:cubicBezTo>
                      <a:cubicBezTo>
                        <a:pt x="f94" y="f95"/>
                        <a:pt x="f96" y="f97"/>
                        <a:pt x="f98" y="f99"/>
                      </a:cubicBezTo>
                      <a:cubicBezTo>
                        <a:pt x="f100" y="f101"/>
                        <a:pt x="f102" y="f5"/>
                        <a:pt x="f102" y="f5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3" name="Freeform: Shape 317">
                  <a:extLst>
                    <a:ext uri="{FF2B5EF4-FFF2-40B4-BE49-F238E27FC236}">
                      <a16:creationId xmlns:a16="http://schemas.microsoft.com/office/drawing/2014/main" id="{B8C6D5D0-90CD-4EC2-851D-5F68B8805CF8}"/>
                    </a:ext>
                  </a:extLst>
                </p:cNvPr>
                <p:cNvSpPr/>
                <p:nvPr/>
              </p:nvSpPr>
              <p:spPr>
                <a:xfrm>
                  <a:off x="1133481" y="4495510"/>
                  <a:ext cx="106637" cy="314937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612"/>
                    <a:gd name="f7" fmla="val 244247"/>
                    <a:gd name="f8" fmla="val 50075"/>
                    <a:gd name="f9" fmla="val 247109"/>
                    <a:gd name="f10" fmla="val -30297"/>
                    <a:gd name="f11" fmla="val 175514"/>
                    <a:gd name="f12" fmla="val 7599"/>
                    <a:gd name="f13" fmla="val 115178"/>
                    <a:gd name="f14" fmla="val 18323"/>
                    <a:gd name="f15" fmla="val 101210"/>
                    <a:gd name="f16" fmla="val 21300"/>
                    <a:gd name="f17" fmla="val 97317"/>
                    <a:gd name="f18" fmla="val 24277"/>
                    <a:gd name="f19" fmla="val 93386"/>
                    <a:gd name="f20" fmla="val 26834"/>
                    <a:gd name="f21" fmla="val 89227"/>
                    <a:gd name="f22" fmla="val 54159"/>
                    <a:gd name="f23" fmla="val 44384"/>
                    <a:gd name="f24" fmla="val 46793"/>
                    <a:gd name="f25" fmla="+- 0 0 -90"/>
                    <a:gd name="f26" fmla="*/ f3 1 49612"/>
                    <a:gd name="f27" fmla="*/ f4 1 244247"/>
                    <a:gd name="f28" fmla="val f5"/>
                    <a:gd name="f29" fmla="val f6"/>
                    <a:gd name="f30" fmla="val f7"/>
                    <a:gd name="f31" fmla="*/ f25 f0 1"/>
                    <a:gd name="f32" fmla="+- f30 0 f28"/>
                    <a:gd name="f33" fmla="+- f29 0 f28"/>
                    <a:gd name="f34" fmla="*/ f31 1 f2"/>
                    <a:gd name="f35" fmla="*/ f33 1 49612"/>
                    <a:gd name="f36" fmla="*/ f32 1 244247"/>
                    <a:gd name="f37" fmla="*/ 50075 f33 1"/>
                    <a:gd name="f38" fmla="*/ 247109 f32 1"/>
                    <a:gd name="f39" fmla="*/ 18323 f33 1"/>
                    <a:gd name="f40" fmla="*/ 101210 f32 1"/>
                    <a:gd name="f41" fmla="*/ 26834 f33 1"/>
                    <a:gd name="f42" fmla="*/ 89227 f32 1"/>
                    <a:gd name="f43" fmla="*/ 46793 f33 1"/>
                    <a:gd name="f44" fmla="*/ 0 f32 1"/>
                    <a:gd name="f45" fmla="+- f34 0 f1"/>
                    <a:gd name="f46" fmla="*/ f37 1 49612"/>
                    <a:gd name="f47" fmla="*/ f38 1 244247"/>
                    <a:gd name="f48" fmla="*/ f39 1 49612"/>
                    <a:gd name="f49" fmla="*/ f40 1 244247"/>
                    <a:gd name="f50" fmla="*/ f41 1 49612"/>
                    <a:gd name="f51" fmla="*/ f42 1 244247"/>
                    <a:gd name="f52" fmla="*/ f43 1 49612"/>
                    <a:gd name="f53" fmla="*/ f44 1 244247"/>
                    <a:gd name="f54" fmla="*/ f28 1 f35"/>
                    <a:gd name="f55" fmla="*/ f29 1 f35"/>
                    <a:gd name="f56" fmla="*/ f28 1 f36"/>
                    <a:gd name="f57" fmla="*/ f30 1 f36"/>
                    <a:gd name="f58" fmla="*/ f46 1 f35"/>
                    <a:gd name="f59" fmla="*/ f47 1 f36"/>
                    <a:gd name="f60" fmla="*/ f48 1 f35"/>
                    <a:gd name="f61" fmla="*/ f49 1 f36"/>
                    <a:gd name="f62" fmla="*/ f50 1 f35"/>
                    <a:gd name="f63" fmla="*/ f51 1 f36"/>
                    <a:gd name="f64" fmla="*/ f52 1 f35"/>
                    <a:gd name="f65" fmla="*/ f53 1 f36"/>
                    <a:gd name="f66" fmla="*/ f54 f26 1"/>
                    <a:gd name="f67" fmla="*/ f55 f26 1"/>
                    <a:gd name="f68" fmla="*/ f57 f27 1"/>
                    <a:gd name="f69" fmla="*/ f56 f27 1"/>
                    <a:gd name="f70" fmla="*/ f58 f26 1"/>
                    <a:gd name="f71" fmla="*/ f59 f27 1"/>
                    <a:gd name="f72" fmla="*/ f60 f26 1"/>
                    <a:gd name="f73" fmla="*/ f61 f27 1"/>
                    <a:gd name="f74" fmla="*/ f62 f26 1"/>
                    <a:gd name="f75" fmla="*/ f63 f27 1"/>
                    <a:gd name="f76" fmla="*/ f64 f26 1"/>
                    <a:gd name="f77" fmla="*/ f65 f27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45">
                      <a:pos x="f70" y="f71"/>
                    </a:cxn>
                    <a:cxn ang="f45">
                      <a:pos x="f72" y="f73"/>
                    </a:cxn>
                    <a:cxn ang="f45">
                      <a:pos x="f74" y="f75"/>
                    </a:cxn>
                    <a:cxn ang="f45">
                      <a:pos x="f76" y="f77"/>
                    </a:cxn>
                  </a:cxnLst>
                  <a:rect l="f66" t="f69" r="f67" b="f68"/>
                  <a:pathLst>
                    <a:path w="49612" h="244247">
                      <a:moveTo>
                        <a:pt x="f8" y="f9"/>
                      </a:move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7"/>
                        <a:pt x="f18" y="f19"/>
                        <a:pt x="f20" y="f21"/>
                      </a:cubicBezTo>
                      <a:cubicBezTo>
                        <a:pt x="f22" y="f23"/>
                        <a:pt x="f24" y="f5"/>
                        <a:pt x="f24" y="f5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4" name="Freeform: Shape 318">
                  <a:extLst>
                    <a:ext uri="{FF2B5EF4-FFF2-40B4-BE49-F238E27FC236}">
                      <a16:creationId xmlns:a16="http://schemas.microsoft.com/office/drawing/2014/main" id="{B6AA6C4E-338B-4C24-A689-325C39CC9BB7}"/>
                    </a:ext>
                  </a:extLst>
                </p:cNvPr>
                <p:cNvSpPr/>
                <p:nvPr/>
              </p:nvSpPr>
              <p:spPr>
                <a:xfrm>
                  <a:off x="1322103" y="4495455"/>
                  <a:ext cx="49213" cy="8365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898"/>
                    <a:gd name="f7" fmla="val 64878"/>
                    <a:gd name="f8" fmla="val 936"/>
                    <a:gd name="f9" fmla="val -7269"/>
                    <a:gd name="f10" fmla="val 57055"/>
                    <a:gd name="f11" fmla="val 24903"/>
                    <a:gd name="f12" fmla="val 65603"/>
                    <a:gd name="f13" fmla="+- 0 0 -90"/>
                    <a:gd name="f14" fmla="*/ f3 1 22898"/>
                    <a:gd name="f15" fmla="*/ f4 1 64878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22898"/>
                    <a:gd name="f24" fmla="*/ f20 1 64878"/>
                    <a:gd name="f25" fmla="*/ 936 f21 1"/>
                    <a:gd name="f26" fmla="*/ 0 f20 1"/>
                    <a:gd name="f27" fmla="*/ 24903 f21 1"/>
                    <a:gd name="f28" fmla="*/ 65603 f20 1"/>
                    <a:gd name="f29" fmla="+- f22 0 f1"/>
                    <a:gd name="f30" fmla="*/ f25 1 22898"/>
                    <a:gd name="f31" fmla="*/ f26 1 64878"/>
                    <a:gd name="f32" fmla="*/ f27 1 22898"/>
                    <a:gd name="f33" fmla="*/ f28 1 64878"/>
                    <a:gd name="f34" fmla="*/ f16 1 f23"/>
                    <a:gd name="f35" fmla="*/ f17 1 f23"/>
                    <a:gd name="f36" fmla="*/ f16 1 f24"/>
                    <a:gd name="f37" fmla="*/ f18 1 f24"/>
                    <a:gd name="f38" fmla="*/ f30 1 f23"/>
                    <a:gd name="f39" fmla="*/ f31 1 f24"/>
                    <a:gd name="f40" fmla="*/ f32 1 f23"/>
                    <a:gd name="f41" fmla="*/ f33 1 f24"/>
                    <a:gd name="f42" fmla="*/ f34 f14 1"/>
                    <a:gd name="f43" fmla="*/ f35 f14 1"/>
                    <a:gd name="f44" fmla="*/ f37 f15 1"/>
                    <a:gd name="f45" fmla="*/ f36 f15 1"/>
                    <a:gd name="f46" fmla="*/ f38 f14 1"/>
                    <a:gd name="f47" fmla="*/ f39 f15 1"/>
                    <a:gd name="f48" fmla="*/ f40 f14 1"/>
                    <a:gd name="f49" fmla="*/ f4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6" y="f47"/>
                    </a:cxn>
                    <a:cxn ang="f29">
                      <a:pos x="f48" y="f49"/>
                    </a:cxn>
                  </a:cxnLst>
                  <a:rect l="f42" t="f45" r="f43" b="f44"/>
                  <a:pathLst>
                    <a:path w="22898" h="64878">
                      <a:moveTo>
                        <a:pt x="f8" y="f5"/>
                      </a:moveTo>
                      <a:cubicBezTo>
                        <a:pt x="f8" y="f5"/>
                        <a:pt x="f9" y="f10"/>
                        <a:pt x="f11" y="f12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5" name="Freeform: Shape 319">
                  <a:extLst>
                    <a:ext uri="{FF2B5EF4-FFF2-40B4-BE49-F238E27FC236}">
                      <a16:creationId xmlns:a16="http://schemas.microsoft.com/office/drawing/2014/main" id="{361E4F34-6E94-4232-97BB-2C00DD1998D4}"/>
                    </a:ext>
                  </a:extLst>
                </p:cNvPr>
                <p:cNvSpPr/>
                <p:nvPr/>
              </p:nvSpPr>
              <p:spPr>
                <a:xfrm>
                  <a:off x="1551334" y="4779596"/>
                  <a:ext cx="106637" cy="68890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49612"/>
                    <a:gd name="f7" fmla="val 53429"/>
                    <a:gd name="f8" fmla="val 4809"/>
                    <a:gd name="f9" fmla="val 33355"/>
                    <a:gd name="f10" fmla="val 50338"/>
                    <a:gd name="f11" fmla="val 55948"/>
                    <a:gd name="f12" fmla="+- 0 0 -90"/>
                    <a:gd name="f13" fmla="*/ f3 1 49612"/>
                    <a:gd name="f14" fmla="*/ f4 1 53429"/>
                    <a:gd name="f15" fmla="val f5"/>
                    <a:gd name="f16" fmla="val f6"/>
                    <a:gd name="f17" fmla="val f7"/>
                    <a:gd name="f18" fmla="*/ f12 f0 1"/>
                    <a:gd name="f19" fmla="+- f17 0 f15"/>
                    <a:gd name="f20" fmla="+- f16 0 f15"/>
                    <a:gd name="f21" fmla="*/ f18 1 f2"/>
                    <a:gd name="f22" fmla="*/ f20 1 49612"/>
                    <a:gd name="f23" fmla="*/ f19 1 53429"/>
                    <a:gd name="f24" fmla="*/ 0 f20 1"/>
                    <a:gd name="f25" fmla="*/ 0 f19 1"/>
                    <a:gd name="f26" fmla="*/ 50338 f20 1"/>
                    <a:gd name="f27" fmla="*/ 55948 f19 1"/>
                    <a:gd name="f28" fmla="+- f21 0 f1"/>
                    <a:gd name="f29" fmla="*/ f24 1 49612"/>
                    <a:gd name="f30" fmla="*/ f25 1 53429"/>
                    <a:gd name="f31" fmla="*/ f26 1 49612"/>
                    <a:gd name="f32" fmla="*/ f27 1 53429"/>
                    <a:gd name="f33" fmla="*/ f15 1 f22"/>
                    <a:gd name="f34" fmla="*/ f16 1 f22"/>
                    <a:gd name="f35" fmla="*/ f15 1 f23"/>
                    <a:gd name="f36" fmla="*/ f17 1 f23"/>
                    <a:gd name="f37" fmla="*/ f29 1 f22"/>
                    <a:gd name="f38" fmla="*/ f30 1 f23"/>
                    <a:gd name="f39" fmla="*/ f31 1 f22"/>
                    <a:gd name="f40" fmla="*/ f32 1 f23"/>
                    <a:gd name="f41" fmla="*/ f33 f13 1"/>
                    <a:gd name="f42" fmla="*/ f34 f13 1"/>
                    <a:gd name="f43" fmla="*/ f36 f14 1"/>
                    <a:gd name="f44" fmla="*/ f35 f14 1"/>
                    <a:gd name="f45" fmla="*/ f37 f13 1"/>
                    <a:gd name="f46" fmla="*/ f38 f14 1"/>
                    <a:gd name="f47" fmla="*/ f39 f13 1"/>
                    <a:gd name="f48" fmla="*/ f40 f14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8">
                      <a:pos x="f45" y="f46"/>
                    </a:cxn>
                    <a:cxn ang="f28">
                      <a:pos x="f47" y="f48"/>
                    </a:cxn>
                  </a:cxnLst>
                  <a:rect l="f41" t="f44" r="f42" b="f43"/>
                  <a:pathLst>
                    <a:path w="49612" h="53429">
                      <a:moveTo>
                        <a:pt x="f5" y="f5"/>
                      </a:moveTo>
                      <a:cubicBezTo>
                        <a:pt x="f5" y="f5"/>
                        <a:pt x="f8" y="f9"/>
                        <a:pt x="f10" y="f11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6" name="Freeform: Shape 320">
                  <a:extLst>
                    <a:ext uri="{FF2B5EF4-FFF2-40B4-BE49-F238E27FC236}">
                      <a16:creationId xmlns:a16="http://schemas.microsoft.com/office/drawing/2014/main" id="{1EA4BDC5-CD68-4802-9CFA-D65C9DAAB095}"/>
                    </a:ext>
                  </a:extLst>
                </p:cNvPr>
                <p:cNvSpPr/>
                <p:nvPr/>
              </p:nvSpPr>
              <p:spPr>
                <a:xfrm>
                  <a:off x="1455276" y="4652933"/>
                  <a:ext cx="57415" cy="18699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6714"/>
                    <a:gd name="f7" fmla="val 145021"/>
                    <a:gd name="f8" fmla="val 27138"/>
                    <a:gd name="f9" fmla="val -29306"/>
                    <a:gd name="f10" fmla="val 89036"/>
                    <a:gd name="f11" fmla="val 20612"/>
                    <a:gd name="f12" fmla="val 145976"/>
                    <a:gd name="f13" fmla="+- 0 0 -90"/>
                    <a:gd name="f14" fmla="*/ f3 1 26714"/>
                    <a:gd name="f15" fmla="*/ f4 1 145021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26714"/>
                    <a:gd name="f24" fmla="*/ f20 1 145021"/>
                    <a:gd name="f25" fmla="*/ 27138 f21 1"/>
                    <a:gd name="f26" fmla="*/ 0 f20 1"/>
                    <a:gd name="f27" fmla="*/ 20612 f21 1"/>
                    <a:gd name="f28" fmla="*/ 145976 f20 1"/>
                    <a:gd name="f29" fmla="+- f22 0 f1"/>
                    <a:gd name="f30" fmla="*/ f25 1 26714"/>
                    <a:gd name="f31" fmla="*/ f26 1 145021"/>
                    <a:gd name="f32" fmla="*/ f27 1 26714"/>
                    <a:gd name="f33" fmla="*/ f28 1 145021"/>
                    <a:gd name="f34" fmla="*/ f16 1 f23"/>
                    <a:gd name="f35" fmla="*/ f17 1 f23"/>
                    <a:gd name="f36" fmla="*/ f16 1 f24"/>
                    <a:gd name="f37" fmla="*/ f18 1 f24"/>
                    <a:gd name="f38" fmla="*/ f30 1 f23"/>
                    <a:gd name="f39" fmla="*/ f31 1 f24"/>
                    <a:gd name="f40" fmla="*/ f32 1 f23"/>
                    <a:gd name="f41" fmla="*/ f33 1 f24"/>
                    <a:gd name="f42" fmla="*/ f34 f14 1"/>
                    <a:gd name="f43" fmla="*/ f35 f14 1"/>
                    <a:gd name="f44" fmla="*/ f37 f15 1"/>
                    <a:gd name="f45" fmla="*/ f36 f15 1"/>
                    <a:gd name="f46" fmla="*/ f38 f14 1"/>
                    <a:gd name="f47" fmla="*/ f39 f15 1"/>
                    <a:gd name="f48" fmla="*/ f40 f14 1"/>
                    <a:gd name="f49" fmla="*/ f4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6" y="f47"/>
                    </a:cxn>
                    <a:cxn ang="f29">
                      <a:pos x="f48" y="f49"/>
                    </a:cxn>
                  </a:cxnLst>
                  <a:rect l="f42" t="f45" r="f43" b="f44"/>
                  <a:pathLst>
                    <a:path w="26714" h="145021">
                      <a:moveTo>
                        <a:pt x="f8" y="f5"/>
                      </a:moveTo>
                      <a:cubicBezTo>
                        <a:pt x="f8" y="f5"/>
                        <a:pt x="f9" y="f10"/>
                        <a:pt x="f11" y="f12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7" name="Freeform: Shape 321">
                  <a:extLst>
                    <a:ext uri="{FF2B5EF4-FFF2-40B4-BE49-F238E27FC236}">
                      <a16:creationId xmlns:a16="http://schemas.microsoft.com/office/drawing/2014/main" id="{24558DC8-A315-4716-8D0A-85212E5B5F42}"/>
                    </a:ext>
                  </a:extLst>
                </p:cNvPr>
                <p:cNvSpPr/>
                <p:nvPr/>
              </p:nvSpPr>
              <p:spPr>
                <a:xfrm>
                  <a:off x="1582707" y="4830372"/>
                  <a:ext cx="49213" cy="83658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2898"/>
                    <a:gd name="f7" fmla="val 64878"/>
                    <a:gd name="f8" fmla="val 10550"/>
                    <a:gd name="f9" fmla="val -21584"/>
                    <a:gd name="f10" fmla="val 41140"/>
                    <a:gd name="f11" fmla="val 26311"/>
                    <a:gd name="f12" fmla="val 67778"/>
                    <a:gd name="f13" fmla="+- 0 0 -90"/>
                    <a:gd name="f14" fmla="*/ f3 1 22898"/>
                    <a:gd name="f15" fmla="*/ f4 1 64878"/>
                    <a:gd name="f16" fmla="val f5"/>
                    <a:gd name="f17" fmla="val f6"/>
                    <a:gd name="f18" fmla="val f7"/>
                    <a:gd name="f19" fmla="*/ f13 f0 1"/>
                    <a:gd name="f20" fmla="+- f18 0 f16"/>
                    <a:gd name="f21" fmla="+- f17 0 f16"/>
                    <a:gd name="f22" fmla="*/ f19 1 f2"/>
                    <a:gd name="f23" fmla="*/ f21 1 22898"/>
                    <a:gd name="f24" fmla="*/ f20 1 64878"/>
                    <a:gd name="f25" fmla="*/ 10550 f21 1"/>
                    <a:gd name="f26" fmla="*/ 0 f20 1"/>
                    <a:gd name="f27" fmla="*/ 26311 f21 1"/>
                    <a:gd name="f28" fmla="*/ 67778 f20 1"/>
                    <a:gd name="f29" fmla="+- f22 0 f1"/>
                    <a:gd name="f30" fmla="*/ f25 1 22898"/>
                    <a:gd name="f31" fmla="*/ f26 1 64878"/>
                    <a:gd name="f32" fmla="*/ f27 1 22898"/>
                    <a:gd name="f33" fmla="*/ f28 1 64878"/>
                    <a:gd name="f34" fmla="*/ f16 1 f23"/>
                    <a:gd name="f35" fmla="*/ f17 1 f23"/>
                    <a:gd name="f36" fmla="*/ f16 1 f24"/>
                    <a:gd name="f37" fmla="*/ f18 1 f24"/>
                    <a:gd name="f38" fmla="*/ f30 1 f23"/>
                    <a:gd name="f39" fmla="*/ f31 1 f24"/>
                    <a:gd name="f40" fmla="*/ f32 1 f23"/>
                    <a:gd name="f41" fmla="*/ f33 1 f24"/>
                    <a:gd name="f42" fmla="*/ f34 f14 1"/>
                    <a:gd name="f43" fmla="*/ f35 f14 1"/>
                    <a:gd name="f44" fmla="*/ f37 f15 1"/>
                    <a:gd name="f45" fmla="*/ f36 f15 1"/>
                    <a:gd name="f46" fmla="*/ f38 f14 1"/>
                    <a:gd name="f47" fmla="*/ f39 f15 1"/>
                    <a:gd name="f48" fmla="*/ f40 f14 1"/>
                    <a:gd name="f49" fmla="*/ f41 f15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29">
                      <a:pos x="f46" y="f47"/>
                    </a:cxn>
                    <a:cxn ang="f29">
                      <a:pos x="f48" y="f49"/>
                    </a:cxn>
                  </a:cxnLst>
                  <a:rect l="f42" t="f45" r="f43" b="f44"/>
                  <a:pathLst>
                    <a:path w="22898" h="64878">
                      <a:moveTo>
                        <a:pt x="f8" y="f5"/>
                      </a:moveTo>
                      <a:cubicBezTo>
                        <a:pt x="f8" y="f5"/>
                        <a:pt x="f9" y="f10"/>
                        <a:pt x="f11" y="f12"/>
                      </a:cubicBezTo>
                    </a:path>
                  </a:pathLst>
                </a:custGeom>
                <a:noFill/>
                <a:ln w="11448" cap="rnd">
                  <a:solidFill>
                    <a:srgbClr val="FFFFFF"/>
                  </a:solidFill>
                  <a:prstDash val="solid"/>
                  <a:miter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  <p:sp>
              <p:nvSpPr>
                <p:cNvPr id="68" name="Freeform: Shape 325">
                  <a:extLst>
                    <a:ext uri="{FF2B5EF4-FFF2-40B4-BE49-F238E27FC236}">
                      <a16:creationId xmlns:a16="http://schemas.microsoft.com/office/drawing/2014/main" id="{B4E683A0-30A1-4613-A2C5-BED2E9B27812}"/>
                    </a:ext>
                  </a:extLst>
                </p:cNvPr>
                <p:cNvSpPr/>
                <p:nvPr/>
              </p:nvSpPr>
              <p:spPr>
                <a:xfrm>
                  <a:off x="1279876" y="4827519"/>
                  <a:ext cx="467551" cy="186994"/>
                </a:xfrm>
                <a:custGeom>
                  <a:avLst/>
                  <a:gdLst>
                    <a:gd name="f0" fmla="val 10800000"/>
                    <a:gd name="f1" fmla="val 5400000"/>
                    <a:gd name="f2" fmla="val 180"/>
                    <a:gd name="f3" fmla="val w"/>
                    <a:gd name="f4" fmla="val h"/>
                    <a:gd name="f5" fmla="val 0"/>
                    <a:gd name="f6" fmla="val 217532"/>
                    <a:gd name="f7" fmla="val 145021"/>
                    <a:gd name="f8" fmla="val 44270"/>
                    <a:gd name="f9" fmla="val 76442"/>
                    <a:gd name="f10" fmla="val 47399"/>
                    <a:gd name="f11" fmla="val 79418"/>
                    <a:gd name="f12" fmla="val 107202"/>
                    <a:gd name="f13" fmla="val 135672"/>
                    <a:gd name="f14" fmla="val 164142"/>
                    <a:gd name="f15" fmla="val 145823"/>
                    <a:gd name="f16" fmla="val 165859"/>
                    <a:gd name="f17" fmla="val 146128"/>
                    <a:gd name="f18" fmla="val 167576"/>
                    <a:gd name="f19" fmla="val 146281"/>
                    <a:gd name="f20" fmla="val 169294"/>
                    <a:gd name="f21" fmla="val 178949"/>
                    <a:gd name="f22" fmla="val 187994"/>
                    <a:gd name="f23" fmla="val 141511"/>
                    <a:gd name="f24" fmla="val 193261"/>
                    <a:gd name="f25" fmla="val 133305"/>
                    <a:gd name="f26" fmla="val 197802"/>
                    <a:gd name="f27" fmla="val 126283"/>
                    <a:gd name="f28" fmla="val 202114"/>
                    <a:gd name="f29" fmla="val 117811"/>
                    <a:gd name="f30" fmla="val 206084"/>
                    <a:gd name="f31" fmla="val 108156"/>
                    <a:gd name="f32" fmla="val 213678"/>
                    <a:gd name="f33" fmla="val 89684"/>
                    <a:gd name="f34" fmla="val 218639"/>
                    <a:gd name="f35" fmla="val 70107"/>
                    <a:gd name="f36" fmla="val 220776"/>
                    <a:gd name="f37" fmla="val 49956"/>
                    <a:gd name="f38" fmla="val 216693"/>
                    <a:gd name="f39" fmla="val 58238"/>
                    <a:gd name="f40" fmla="val 212381"/>
                    <a:gd name="f41" fmla="val 65489"/>
                    <a:gd name="f42" fmla="val 208030"/>
                    <a:gd name="f43" fmla="val 71862"/>
                    <a:gd name="f44" fmla="val 186964"/>
                    <a:gd name="f45" fmla="val 102813"/>
                    <a:gd name="f46" fmla="val 147541"/>
                    <a:gd name="f47" fmla="val 111819"/>
                    <a:gd name="f48" fmla="val 112926"/>
                    <a:gd name="f49" fmla="val 97546"/>
                    <a:gd name="f50" fmla="val 40339"/>
                    <a:gd name="f51" fmla="val 67626"/>
                    <a:gd name="f52" fmla="val 1336"/>
                    <a:gd name="f53" fmla="val 2175"/>
                    <a:gd name="f54" fmla="val 1603"/>
                    <a:gd name="f55" fmla="val 11449"/>
                    <a:gd name="f56" fmla="val 5190"/>
                    <a:gd name="f57" fmla="val 22707"/>
                    <a:gd name="f58" fmla="val 10991"/>
                    <a:gd name="f59" fmla="val 33202"/>
                    <a:gd name="f60" fmla="val 19005"/>
                    <a:gd name="f61" fmla="val 47705"/>
                    <a:gd name="f62" fmla="val 30187"/>
                    <a:gd name="f63" fmla="val 62245"/>
                    <a:gd name="f64" fmla="+- 0 0 -90"/>
                    <a:gd name="f65" fmla="*/ f3 1 217532"/>
                    <a:gd name="f66" fmla="*/ f4 1 145021"/>
                    <a:gd name="f67" fmla="val f5"/>
                    <a:gd name="f68" fmla="val f6"/>
                    <a:gd name="f69" fmla="val f7"/>
                    <a:gd name="f70" fmla="*/ f64 f0 1"/>
                    <a:gd name="f71" fmla="+- f69 0 f67"/>
                    <a:gd name="f72" fmla="+- f68 0 f67"/>
                    <a:gd name="f73" fmla="*/ f70 1 f2"/>
                    <a:gd name="f74" fmla="*/ f72 1 217532"/>
                    <a:gd name="f75" fmla="*/ f71 1 145021"/>
                    <a:gd name="f76" fmla="*/ 44270 f72 1"/>
                    <a:gd name="f77" fmla="*/ 76442 f71 1"/>
                    <a:gd name="f78" fmla="*/ 164142 f72 1"/>
                    <a:gd name="f79" fmla="*/ 145823 f71 1"/>
                    <a:gd name="f80" fmla="*/ 169294 f72 1"/>
                    <a:gd name="f81" fmla="*/ 146281 f71 1"/>
                    <a:gd name="f82" fmla="*/ 193261 f72 1"/>
                    <a:gd name="f83" fmla="*/ 133305 f71 1"/>
                    <a:gd name="f84" fmla="*/ 206084 f72 1"/>
                    <a:gd name="f85" fmla="*/ 108156 f71 1"/>
                    <a:gd name="f86" fmla="*/ 220776 f72 1"/>
                    <a:gd name="f87" fmla="*/ 49956 f71 1"/>
                    <a:gd name="f88" fmla="*/ 208030 f72 1"/>
                    <a:gd name="f89" fmla="*/ 71862 f71 1"/>
                    <a:gd name="f90" fmla="*/ 112926 f72 1"/>
                    <a:gd name="f91" fmla="*/ 97546 f71 1"/>
                    <a:gd name="f92" fmla="*/ 0 f72 1"/>
                    <a:gd name="f93" fmla="*/ 0 f71 1"/>
                    <a:gd name="f94" fmla="*/ 10991 f72 1"/>
                    <a:gd name="f95" fmla="*/ 33202 f71 1"/>
                    <a:gd name="f96" fmla="+- f73 0 f1"/>
                    <a:gd name="f97" fmla="*/ f76 1 217532"/>
                    <a:gd name="f98" fmla="*/ f77 1 145021"/>
                    <a:gd name="f99" fmla="*/ f78 1 217532"/>
                    <a:gd name="f100" fmla="*/ f79 1 145021"/>
                    <a:gd name="f101" fmla="*/ f80 1 217532"/>
                    <a:gd name="f102" fmla="*/ f81 1 145021"/>
                    <a:gd name="f103" fmla="*/ f82 1 217532"/>
                    <a:gd name="f104" fmla="*/ f83 1 145021"/>
                    <a:gd name="f105" fmla="*/ f84 1 217532"/>
                    <a:gd name="f106" fmla="*/ f85 1 145021"/>
                    <a:gd name="f107" fmla="*/ f86 1 217532"/>
                    <a:gd name="f108" fmla="*/ f87 1 145021"/>
                    <a:gd name="f109" fmla="*/ f88 1 217532"/>
                    <a:gd name="f110" fmla="*/ f89 1 145021"/>
                    <a:gd name="f111" fmla="*/ f90 1 217532"/>
                    <a:gd name="f112" fmla="*/ f91 1 145021"/>
                    <a:gd name="f113" fmla="*/ f92 1 217532"/>
                    <a:gd name="f114" fmla="*/ f93 1 145021"/>
                    <a:gd name="f115" fmla="*/ f94 1 217532"/>
                    <a:gd name="f116" fmla="*/ f95 1 145021"/>
                    <a:gd name="f117" fmla="*/ f67 1 f74"/>
                    <a:gd name="f118" fmla="*/ f68 1 f74"/>
                    <a:gd name="f119" fmla="*/ f67 1 f75"/>
                    <a:gd name="f120" fmla="*/ f69 1 f75"/>
                    <a:gd name="f121" fmla="*/ f97 1 f74"/>
                    <a:gd name="f122" fmla="*/ f98 1 f75"/>
                    <a:gd name="f123" fmla="*/ f99 1 f74"/>
                    <a:gd name="f124" fmla="*/ f100 1 f75"/>
                    <a:gd name="f125" fmla="*/ f101 1 f74"/>
                    <a:gd name="f126" fmla="*/ f102 1 f75"/>
                    <a:gd name="f127" fmla="*/ f103 1 f74"/>
                    <a:gd name="f128" fmla="*/ f104 1 f75"/>
                    <a:gd name="f129" fmla="*/ f105 1 f74"/>
                    <a:gd name="f130" fmla="*/ f106 1 f75"/>
                    <a:gd name="f131" fmla="*/ f107 1 f74"/>
                    <a:gd name="f132" fmla="*/ f108 1 f75"/>
                    <a:gd name="f133" fmla="*/ f109 1 f74"/>
                    <a:gd name="f134" fmla="*/ f110 1 f75"/>
                    <a:gd name="f135" fmla="*/ f111 1 f74"/>
                    <a:gd name="f136" fmla="*/ f112 1 f75"/>
                    <a:gd name="f137" fmla="*/ f113 1 f74"/>
                    <a:gd name="f138" fmla="*/ f114 1 f75"/>
                    <a:gd name="f139" fmla="*/ f115 1 f74"/>
                    <a:gd name="f140" fmla="*/ f116 1 f75"/>
                    <a:gd name="f141" fmla="*/ f117 f65 1"/>
                    <a:gd name="f142" fmla="*/ f118 f65 1"/>
                    <a:gd name="f143" fmla="*/ f120 f66 1"/>
                    <a:gd name="f144" fmla="*/ f119 f66 1"/>
                    <a:gd name="f145" fmla="*/ f121 f65 1"/>
                    <a:gd name="f146" fmla="*/ f122 f66 1"/>
                    <a:gd name="f147" fmla="*/ f123 f65 1"/>
                    <a:gd name="f148" fmla="*/ f124 f66 1"/>
                    <a:gd name="f149" fmla="*/ f125 f65 1"/>
                    <a:gd name="f150" fmla="*/ f126 f66 1"/>
                    <a:gd name="f151" fmla="*/ f127 f65 1"/>
                    <a:gd name="f152" fmla="*/ f128 f66 1"/>
                    <a:gd name="f153" fmla="*/ f129 f65 1"/>
                    <a:gd name="f154" fmla="*/ f130 f66 1"/>
                    <a:gd name="f155" fmla="*/ f131 f65 1"/>
                    <a:gd name="f156" fmla="*/ f132 f66 1"/>
                    <a:gd name="f157" fmla="*/ f133 f65 1"/>
                    <a:gd name="f158" fmla="*/ f134 f66 1"/>
                    <a:gd name="f159" fmla="*/ f135 f65 1"/>
                    <a:gd name="f160" fmla="*/ f136 f66 1"/>
                    <a:gd name="f161" fmla="*/ f137 f65 1"/>
                    <a:gd name="f162" fmla="*/ f138 f66 1"/>
                    <a:gd name="f163" fmla="*/ f139 f65 1"/>
                    <a:gd name="f164" fmla="*/ f140 f66 1"/>
                  </a:gdLst>
                  <a:ahLst/>
                  <a:cxnLst>
                    <a:cxn ang="3cd4">
                      <a:pos x="hc" y="t"/>
                    </a:cxn>
                    <a:cxn ang="0">
                      <a:pos x="r" y="vc"/>
                    </a:cxn>
                    <a:cxn ang="cd4">
                      <a:pos x="hc" y="b"/>
                    </a:cxn>
                    <a:cxn ang="cd2">
                      <a:pos x="l" y="vc"/>
                    </a:cxn>
                    <a:cxn ang="f96">
                      <a:pos x="f145" y="f146"/>
                    </a:cxn>
                    <a:cxn ang="f96">
                      <a:pos x="f147" y="f148"/>
                    </a:cxn>
                    <a:cxn ang="f96">
                      <a:pos x="f149" y="f150"/>
                    </a:cxn>
                    <a:cxn ang="f96">
                      <a:pos x="f151" y="f152"/>
                    </a:cxn>
                    <a:cxn ang="f96">
                      <a:pos x="f153" y="f154"/>
                    </a:cxn>
                    <a:cxn ang="f96">
                      <a:pos x="f155" y="f156"/>
                    </a:cxn>
                    <a:cxn ang="f96">
                      <a:pos x="f157" y="f158"/>
                    </a:cxn>
                    <a:cxn ang="f96">
                      <a:pos x="f159" y="f160"/>
                    </a:cxn>
                    <a:cxn ang="f96">
                      <a:pos x="f161" y="f162"/>
                    </a:cxn>
                    <a:cxn ang="f96">
                      <a:pos x="f163" y="f164"/>
                    </a:cxn>
                    <a:cxn ang="f96">
                      <a:pos x="f145" y="f146"/>
                    </a:cxn>
                  </a:cxnLst>
                  <a:rect l="f141" t="f144" r="f142" b="f143"/>
                  <a:pathLst>
                    <a:path w="217532" h="145021">
                      <a:moveTo>
                        <a:pt x="f8" y="f9"/>
                      </a:moveTo>
                      <a:cubicBezTo>
                        <a:pt x="f10" y="f11"/>
                        <a:pt x="f12" y="f13"/>
                        <a:pt x="f14" y="f15"/>
                      </a:cubicBezTo>
                      <a:cubicBezTo>
                        <a:pt x="f16" y="f17"/>
                        <a:pt x="f18" y="f19"/>
                        <a:pt x="f20" y="f19"/>
                      </a:cubicBezTo>
                      <a:cubicBezTo>
                        <a:pt x="f21" y="f19"/>
                        <a:pt x="f22" y="f23"/>
                        <a:pt x="f24" y="f25"/>
                      </a:cubicBezTo>
                      <a:cubicBezTo>
                        <a:pt x="f26" y="f27"/>
                        <a:pt x="f28" y="f29"/>
                        <a:pt x="f30" y="f31"/>
                      </a:cubicBezTo>
                      <a:cubicBezTo>
                        <a:pt x="f32" y="f33"/>
                        <a:pt x="f34" y="f35"/>
                        <a:pt x="f36" y="f37"/>
                      </a:cubicBezTo>
                      <a:cubicBezTo>
                        <a:pt x="f38" y="f39"/>
                        <a:pt x="f40" y="f41"/>
                        <a:pt x="f42" y="f43"/>
                      </a:cubicBezTo>
                      <a:cubicBezTo>
                        <a:pt x="f44" y="f45"/>
                        <a:pt x="f46" y="f47"/>
                        <a:pt x="f48" y="f49"/>
                      </a:cubicBezTo>
                      <a:cubicBezTo>
                        <a:pt x="f50" y="f51"/>
                        <a:pt x="f52" y="f53"/>
                        <a:pt x="f5" y="f5"/>
                      </a:cubicBezTo>
                      <a:cubicBezTo>
                        <a:pt x="f54" y="f55"/>
                        <a:pt x="f56" y="f57"/>
                        <a:pt x="f58" y="f59"/>
                      </a:cubicBezTo>
                      <a:cubicBezTo>
                        <a:pt x="f60" y="f61"/>
                        <a:pt x="f62" y="f63"/>
                        <a:pt x="f8" y="f9"/>
                      </a:cubicBezTo>
                      <a:close/>
                    </a:path>
                  </a:pathLst>
                </a:custGeom>
                <a:solidFill>
                  <a:srgbClr val="C3D69B"/>
                </a:solidFill>
                <a:ln cap="flat">
                  <a:noFill/>
                  <a:prstDash val="solid"/>
                </a:ln>
              </p:spPr>
              <p:txBody>
                <a:bodyPr vert="horz" wrap="square" lIns="91440" tIns="45720" rIns="91440" bIns="45720" anchor="ctr" anchorCtr="0" compatLnSpc="1">
                  <a:noAutofit/>
                </a:bodyPr>
                <a:lstStyle/>
                <a:p>
                  <a:pPr marL="0" marR="0" lvl="0" indent="0" algn="l" defTabSz="913650" rtl="0" fontAlgn="auto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  <a:tabLst/>
                    <a:defRPr sz="1800" b="0" i="0" u="none" strike="noStrike" kern="0" cap="none" spc="0" baseline="0">
                      <a:solidFill>
                        <a:srgbClr val="000000"/>
                      </a:solidFill>
                      <a:uFillTx/>
                    </a:defRPr>
                  </a:pPr>
                  <a:endParaRPr lang="en-CA" sz="2000" b="0" i="0" u="none" strike="noStrike" kern="1200" cap="none" spc="0" baseline="0">
                    <a:solidFill>
                      <a:srgbClr val="000000"/>
                    </a:solidFill>
                    <a:uFillTx/>
                    <a:latin typeface="Calibri" pitchFamily="34"/>
                    <a:cs typeface="Calibri" pitchFamily="34"/>
                  </a:endParaRPr>
                </a:p>
              </p:txBody>
            </p:sp>
          </p:grpSp>
        </p:grpSp>
        <p:sp>
          <p:nvSpPr>
            <p:cNvPr id="69" name="Freeform 137">
              <a:extLst>
                <a:ext uri="{FF2B5EF4-FFF2-40B4-BE49-F238E27FC236}">
                  <a16:creationId xmlns:a16="http://schemas.microsoft.com/office/drawing/2014/main" id="{56693720-56B5-48A8-802E-485721CF0F73}"/>
                </a:ext>
              </a:extLst>
            </p:cNvPr>
            <p:cNvSpPr/>
            <p:nvPr/>
          </p:nvSpPr>
          <p:spPr>
            <a:xfrm>
              <a:off x="1356631" y="1655237"/>
              <a:ext cx="1171081" cy="862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767"/>
                <a:gd name="f7" fmla="val 2072"/>
                <a:gd name="f8" fmla="val 558"/>
                <a:gd name="f9" fmla="val 1804"/>
                <a:gd name="f10" fmla="val 491"/>
                <a:gd name="f11" fmla="val 1814"/>
                <a:gd name="f12" fmla="val 427"/>
                <a:gd name="f13" fmla="val 1823"/>
                <a:gd name="f14" fmla="val 364"/>
                <a:gd name="f15" fmla="val 1833"/>
                <a:gd name="f16" fmla="val 268"/>
                <a:gd name="f17" fmla="val 1849"/>
                <a:gd name="f18" fmla="val 183"/>
                <a:gd name="f19" fmla="val 1779"/>
                <a:gd name="f20" fmla="val 182"/>
                <a:gd name="f21" fmla="val 1682"/>
                <a:gd name="f22" fmla="val 181"/>
                <a:gd name="f23" fmla="val 1596"/>
                <a:gd name="f24" fmla="val 1511"/>
                <a:gd name="f25" fmla="val 1426"/>
                <a:gd name="f26" fmla="val 1418"/>
                <a:gd name="f27" fmla="val 1411"/>
                <a:gd name="f28" fmla="val 1400"/>
                <a:gd name="f29" fmla="val 167"/>
                <a:gd name="f30" fmla="val 153"/>
                <a:gd name="f31" fmla="val 1401"/>
                <a:gd name="f32" fmla="val 139"/>
                <a:gd name="f33" fmla="val 118"/>
                <a:gd name="f34" fmla="val 1399"/>
                <a:gd name="f35" fmla="val 95"/>
                <a:gd name="f36" fmla="val 74"/>
                <a:gd name="f37" fmla="val 1396"/>
                <a:gd name="f38" fmla="val 23"/>
                <a:gd name="f39" fmla="val 1385"/>
                <a:gd name="f40" fmla="val 1345"/>
                <a:gd name="f41" fmla="val 15"/>
                <a:gd name="f42" fmla="val 1295"/>
                <a:gd name="f43" fmla="val 19"/>
                <a:gd name="f44" fmla="val 1282"/>
                <a:gd name="f45" fmla="val 25"/>
                <a:gd name="f46" fmla="val 1269"/>
                <a:gd name="f47" fmla="val 31"/>
                <a:gd name="f48" fmla="val 1257"/>
                <a:gd name="f49" fmla="val 78"/>
                <a:gd name="f50" fmla="val 1168"/>
                <a:gd name="f51" fmla="val 125"/>
                <a:gd name="f52" fmla="val 1079"/>
                <a:gd name="f53" fmla="val 171"/>
                <a:gd name="f54" fmla="val 989"/>
                <a:gd name="f55" fmla="val 176"/>
                <a:gd name="f56" fmla="val 979"/>
                <a:gd name="f57" fmla="val 179"/>
                <a:gd name="f58" fmla="val 966"/>
                <a:gd name="f59" fmla="val 953"/>
                <a:gd name="f60" fmla="val 880"/>
                <a:gd name="f61" fmla="val 806"/>
                <a:gd name="f62" fmla="val 190"/>
                <a:gd name="f63" fmla="val 734"/>
                <a:gd name="f64" fmla="val 231"/>
                <a:gd name="f65" fmla="val 477"/>
                <a:gd name="f66" fmla="val 374"/>
                <a:gd name="f67" fmla="val 290"/>
                <a:gd name="f68" fmla="val 605"/>
                <a:gd name="f69" fmla="val 172"/>
                <a:gd name="f70" fmla="val 938"/>
                <a:gd name="f71" fmla="val 1370"/>
                <a:gd name="f72" fmla="val 106"/>
                <a:gd name="f73" fmla="val 1583"/>
                <a:gd name="f74" fmla="val 452"/>
                <a:gd name="f75" fmla="val 749"/>
                <a:gd name="f76" fmla="val 1724"/>
                <a:gd name="f77" fmla="val 1129"/>
                <a:gd name="f78" fmla="val 1474"/>
                <a:gd name="f79" fmla="val 1380"/>
                <a:gd name="f80" fmla="val 1456"/>
                <a:gd name="f81" fmla="val 1397"/>
                <a:gd name="f82" fmla="val 1449"/>
                <a:gd name="f83" fmla="val 1414"/>
                <a:gd name="f84" fmla="val 1438"/>
                <a:gd name="f85" fmla="val 1451"/>
                <a:gd name="f86" fmla="val 1576"/>
                <a:gd name="f87" fmla="val 1450"/>
                <a:gd name="f88" fmla="val 1713"/>
                <a:gd name="f89" fmla="val 1850"/>
                <a:gd name="f90" fmla="val 1898"/>
                <a:gd name="f91" fmla="val 1432"/>
                <a:gd name="f92" fmla="val 1921"/>
                <a:gd name="f93" fmla="val 1386"/>
                <a:gd name="f94" fmla="val 1929"/>
                <a:gd name="f95" fmla="val 1170"/>
                <a:gd name="f96" fmla="val 1967"/>
                <a:gd name="f97" fmla="val 954"/>
                <a:gd name="f98" fmla="val 2005"/>
                <a:gd name="f99" fmla="val 739"/>
                <a:gd name="f100" fmla="val 2044"/>
                <a:gd name="f101" fmla="val 698"/>
                <a:gd name="f102" fmla="val 2051"/>
                <a:gd name="f103" fmla="val 657"/>
                <a:gd name="f104" fmla="val 2058"/>
                <a:gd name="f105" fmla="val 617"/>
                <a:gd name="f106" fmla="val 2065"/>
                <a:gd name="f107" fmla="val 581"/>
                <a:gd name="f108" fmla="val 559"/>
                <a:gd name="f109" fmla="val 2054"/>
                <a:gd name="f110" fmla="val 2017"/>
                <a:gd name="f111" fmla="val 1955"/>
                <a:gd name="f112" fmla="val 1893"/>
                <a:gd name="f113" fmla="val 1831"/>
                <a:gd name="f114" fmla="val 1815"/>
                <a:gd name="f115" fmla="val 1472"/>
                <a:gd name="f116" fmla="val 840"/>
                <a:gd name="f117" fmla="val 1469"/>
                <a:gd name="f118" fmla="val 810"/>
                <a:gd name="f119" fmla="val 1467"/>
                <a:gd name="f120" fmla="val 779"/>
                <a:gd name="f121" fmla="val 1462"/>
                <a:gd name="f122" fmla="val 1410"/>
                <a:gd name="f123" fmla="val 443"/>
                <a:gd name="f124" fmla="val 1107"/>
                <a:gd name="f125" fmla="val 248"/>
                <a:gd name="f126" fmla="val 807"/>
                <a:gd name="f127" fmla="val 327"/>
                <a:gd name="f128" fmla="val 576"/>
                <a:gd name="f129" fmla="val 388"/>
                <a:gd name="f130" fmla="val 414"/>
                <a:gd name="f131" fmla="val 596"/>
                <a:gd name="f132" fmla="val 412"/>
                <a:gd name="f133" fmla="val 835"/>
                <a:gd name="f134" fmla="val 411"/>
                <a:gd name="f135" fmla="val 965"/>
                <a:gd name="f136" fmla="val 454"/>
                <a:gd name="f137" fmla="val 536"/>
                <a:gd name="f138" fmla="val 1179"/>
                <a:gd name="f139" fmla="val 543"/>
                <a:gd name="f140" fmla="val 1188"/>
                <a:gd name="f141" fmla="val 549"/>
                <a:gd name="f142" fmla="val 1195"/>
                <a:gd name="f143" fmla="val 542"/>
                <a:gd name="f144" fmla="val 1207"/>
                <a:gd name="f145" fmla="val 520"/>
                <a:gd name="f146" fmla="val 1251"/>
                <a:gd name="f147" fmla="val 1288"/>
                <a:gd name="f148" fmla="val 448"/>
                <a:gd name="f149" fmla="val 1314"/>
                <a:gd name="f150" fmla="val 437"/>
                <a:gd name="f151" fmla="val 1320"/>
                <a:gd name="f152" fmla="val 425"/>
                <a:gd name="f153" fmla="val 1326"/>
                <a:gd name="f154" fmla="val 429"/>
                <a:gd name="f155" fmla="val 1342"/>
                <a:gd name="f156" fmla="val 433"/>
                <a:gd name="f157" fmla="val 1359"/>
                <a:gd name="f158" fmla="val 447"/>
                <a:gd name="f159" fmla="val 460"/>
                <a:gd name="f160" fmla="val 1360"/>
                <a:gd name="f161" fmla="val 532"/>
                <a:gd name="f162" fmla="val 1366"/>
                <a:gd name="f163" fmla="val 598"/>
                <a:gd name="f164" fmla="val 1348"/>
                <a:gd name="f165" fmla="val 1307"/>
                <a:gd name="f166" fmla="val 667"/>
                <a:gd name="f167" fmla="val 1300"/>
                <a:gd name="f168" fmla="val 675"/>
                <a:gd name="f169" fmla="val 685"/>
                <a:gd name="f170" fmla="val 1306"/>
                <a:gd name="f171" fmla="val 789"/>
                <a:gd name="f172" fmla="val 1363"/>
                <a:gd name="f173" fmla="val 899"/>
                <a:gd name="f174" fmla="val 1383"/>
                <a:gd name="f175" fmla="val 1015"/>
                <a:gd name="f176" fmla="val 1367"/>
                <a:gd name="f177" fmla="val 1278"/>
                <a:gd name="f178" fmla="val 1330"/>
                <a:gd name="f179" fmla="val 1470"/>
                <a:gd name="f180" fmla="+- 0 0 -90"/>
                <a:gd name="f181" fmla="*/ f3 1 1767"/>
                <a:gd name="f182" fmla="*/ f4 1 2072"/>
                <a:gd name="f183" fmla="val f5"/>
                <a:gd name="f184" fmla="val f6"/>
                <a:gd name="f185" fmla="val f7"/>
                <a:gd name="f186" fmla="*/ f180 f0 1"/>
                <a:gd name="f187" fmla="+- f185 0 f183"/>
                <a:gd name="f188" fmla="+- f184 0 f183"/>
                <a:gd name="f189" fmla="*/ f186 1 f2"/>
                <a:gd name="f190" fmla="*/ f188 1 1767"/>
                <a:gd name="f191" fmla="*/ f187 1 2072"/>
                <a:gd name="f192" fmla="*/ 558 f188 1"/>
                <a:gd name="f193" fmla="*/ 1804 f187 1"/>
                <a:gd name="f194" fmla="*/ 364 f188 1"/>
                <a:gd name="f195" fmla="*/ 1833 f187 1"/>
                <a:gd name="f196" fmla="*/ 182 f188 1"/>
                <a:gd name="f197" fmla="*/ 1682 f187 1"/>
                <a:gd name="f198" fmla="*/ 1426 f187 1"/>
                <a:gd name="f199" fmla="*/ 1400 f187 1"/>
                <a:gd name="f200" fmla="*/ 139 f188 1"/>
                <a:gd name="f201" fmla="*/ 74 f188 1"/>
                <a:gd name="f202" fmla="*/ 1396 f187 1"/>
                <a:gd name="f203" fmla="*/ 15 f188 1"/>
                <a:gd name="f204" fmla="*/ 1295 f187 1"/>
                <a:gd name="f205" fmla="*/ 31 f188 1"/>
                <a:gd name="f206" fmla="*/ 1257 f187 1"/>
                <a:gd name="f207" fmla="*/ 171 f188 1"/>
                <a:gd name="f208" fmla="*/ 989 f187 1"/>
                <a:gd name="f209" fmla="*/ 180 f188 1"/>
                <a:gd name="f210" fmla="*/ 953 f187 1"/>
                <a:gd name="f211" fmla="*/ 190 f188 1"/>
                <a:gd name="f212" fmla="*/ 734 f187 1"/>
                <a:gd name="f213" fmla="*/ 605 f188 1"/>
                <a:gd name="f214" fmla="*/ 172 f187 1"/>
                <a:gd name="f215" fmla="*/ 1583 f188 1"/>
                <a:gd name="f216" fmla="*/ 452 f187 1"/>
                <a:gd name="f217" fmla="*/ 1474 f188 1"/>
                <a:gd name="f218" fmla="*/ 1380 f187 1"/>
                <a:gd name="f219" fmla="*/ 1449 f188 1"/>
                <a:gd name="f220" fmla="*/ 1438 f187 1"/>
                <a:gd name="f221" fmla="*/ 1450 f188 1"/>
                <a:gd name="f222" fmla="*/ 1850 f187 1"/>
                <a:gd name="f223" fmla="*/ 1386 f188 1"/>
                <a:gd name="f224" fmla="*/ 1929 f187 1"/>
                <a:gd name="f225" fmla="*/ 739 f188 1"/>
                <a:gd name="f226" fmla="*/ 2044 f187 1"/>
                <a:gd name="f227" fmla="*/ 617 f188 1"/>
                <a:gd name="f228" fmla="*/ 2065 f187 1"/>
                <a:gd name="f229" fmla="*/ 2017 f187 1"/>
                <a:gd name="f230" fmla="*/ 1831 f187 1"/>
                <a:gd name="f231" fmla="*/ 1472 f188 1"/>
                <a:gd name="f232" fmla="*/ 840 f187 1"/>
                <a:gd name="f233" fmla="*/ 1462 f188 1"/>
                <a:gd name="f234" fmla="*/ 749 f187 1"/>
                <a:gd name="f235" fmla="*/ 807 f188 1"/>
                <a:gd name="f236" fmla="*/ 327 f187 1"/>
                <a:gd name="f237" fmla="*/ 412 f188 1"/>
                <a:gd name="f238" fmla="*/ 835 f187 1"/>
                <a:gd name="f239" fmla="*/ 536 f188 1"/>
                <a:gd name="f240" fmla="*/ 1179 f187 1"/>
                <a:gd name="f241" fmla="*/ 542 f188 1"/>
                <a:gd name="f242" fmla="*/ 1207 f187 1"/>
                <a:gd name="f243" fmla="*/ 448 f188 1"/>
                <a:gd name="f244" fmla="*/ 1314 f187 1"/>
                <a:gd name="f245" fmla="*/ 429 f188 1"/>
                <a:gd name="f246" fmla="*/ 1342 f187 1"/>
                <a:gd name="f247" fmla="*/ 460 f188 1"/>
                <a:gd name="f248" fmla="*/ 1360 f187 1"/>
                <a:gd name="f249" fmla="*/ 657 f188 1"/>
                <a:gd name="f250" fmla="*/ 1307 f187 1"/>
                <a:gd name="f251" fmla="*/ 685 f188 1"/>
                <a:gd name="f252" fmla="*/ 1306 f187 1"/>
                <a:gd name="f253" fmla="*/ 1015 f188 1"/>
                <a:gd name="f254" fmla="*/ 1367 f187 1"/>
                <a:gd name="f255" fmla="+- f189 0 f1"/>
                <a:gd name="f256" fmla="*/ f192 1 1767"/>
                <a:gd name="f257" fmla="*/ f193 1 2072"/>
                <a:gd name="f258" fmla="*/ f194 1 1767"/>
                <a:gd name="f259" fmla="*/ f195 1 2072"/>
                <a:gd name="f260" fmla="*/ f196 1 1767"/>
                <a:gd name="f261" fmla="*/ f197 1 2072"/>
                <a:gd name="f262" fmla="*/ f198 1 2072"/>
                <a:gd name="f263" fmla="*/ f199 1 2072"/>
                <a:gd name="f264" fmla="*/ f200 1 1767"/>
                <a:gd name="f265" fmla="*/ f201 1 1767"/>
                <a:gd name="f266" fmla="*/ f202 1 2072"/>
                <a:gd name="f267" fmla="*/ f203 1 1767"/>
                <a:gd name="f268" fmla="*/ f204 1 2072"/>
                <a:gd name="f269" fmla="*/ f205 1 1767"/>
                <a:gd name="f270" fmla="*/ f206 1 2072"/>
                <a:gd name="f271" fmla="*/ f207 1 1767"/>
                <a:gd name="f272" fmla="*/ f208 1 2072"/>
                <a:gd name="f273" fmla="*/ f209 1 1767"/>
                <a:gd name="f274" fmla="*/ f210 1 2072"/>
                <a:gd name="f275" fmla="*/ f211 1 1767"/>
                <a:gd name="f276" fmla="*/ f212 1 2072"/>
                <a:gd name="f277" fmla="*/ f213 1 1767"/>
                <a:gd name="f278" fmla="*/ f214 1 2072"/>
                <a:gd name="f279" fmla="*/ f215 1 1767"/>
                <a:gd name="f280" fmla="*/ f216 1 2072"/>
                <a:gd name="f281" fmla="*/ f217 1 1767"/>
                <a:gd name="f282" fmla="*/ f218 1 2072"/>
                <a:gd name="f283" fmla="*/ f219 1 1767"/>
                <a:gd name="f284" fmla="*/ f220 1 2072"/>
                <a:gd name="f285" fmla="*/ f221 1 1767"/>
                <a:gd name="f286" fmla="*/ f222 1 2072"/>
                <a:gd name="f287" fmla="*/ f223 1 1767"/>
                <a:gd name="f288" fmla="*/ f224 1 2072"/>
                <a:gd name="f289" fmla="*/ f225 1 1767"/>
                <a:gd name="f290" fmla="*/ f226 1 2072"/>
                <a:gd name="f291" fmla="*/ f227 1 1767"/>
                <a:gd name="f292" fmla="*/ f228 1 2072"/>
                <a:gd name="f293" fmla="*/ f229 1 2072"/>
                <a:gd name="f294" fmla="*/ f230 1 2072"/>
                <a:gd name="f295" fmla="*/ f231 1 1767"/>
                <a:gd name="f296" fmla="*/ f232 1 2072"/>
                <a:gd name="f297" fmla="*/ f233 1 1767"/>
                <a:gd name="f298" fmla="*/ f234 1 2072"/>
                <a:gd name="f299" fmla="*/ f235 1 1767"/>
                <a:gd name="f300" fmla="*/ f236 1 2072"/>
                <a:gd name="f301" fmla="*/ f237 1 1767"/>
                <a:gd name="f302" fmla="*/ f238 1 2072"/>
                <a:gd name="f303" fmla="*/ f239 1 1767"/>
                <a:gd name="f304" fmla="*/ f240 1 2072"/>
                <a:gd name="f305" fmla="*/ f241 1 1767"/>
                <a:gd name="f306" fmla="*/ f242 1 2072"/>
                <a:gd name="f307" fmla="*/ f243 1 1767"/>
                <a:gd name="f308" fmla="*/ f244 1 2072"/>
                <a:gd name="f309" fmla="*/ f245 1 1767"/>
                <a:gd name="f310" fmla="*/ f246 1 2072"/>
                <a:gd name="f311" fmla="*/ f247 1 1767"/>
                <a:gd name="f312" fmla="*/ f248 1 2072"/>
                <a:gd name="f313" fmla="*/ f249 1 1767"/>
                <a:gd name="f314" fmla="*/ f250 1 2072"/>
                <a:gd name="f315" fmla="*/ f251 1 1767"/>
                <a:gd name="f316" fmla="*/ f252 1 2072"/>
                <a:gd name="f317" fmla="*/ f253 1 1767"/>
                <a:gd name="f318" fmla="*/ f254 1 2072"/>
                <a:gd name="f319" fmla="*/ 0 1 f190"/>
                <a:gd name="f320" fmla="*/ f184 1 f190"/>
                <a:gd name="f321" fmla="*/ 0 1 f191"/>
                <a:gd name="f322" fmla="*/ f185 1 f191"/>
                <a:gd name="f323" fmla="*/ f256 1 f190"/>
                <a:gd name="f324" fmla="*/ f257 1 f191"/>
                <a:gd name="f325" fmla="*/ f258 1 f190"/>
                <a:gd name="f326" fmla="*/ f259 1 f191"/>
                <a:gd name="f327" fmla="*/ f260 1 f190"/>
                <a:gd name="f328" fmla="*/ f261 1 f191"/>
                <a:gd name="f329" fmla="*/ f262 1 f191"/>
                <a:gd name="f330" fmla="*/ f263 1 f191"/>
                <a:gd name="f331" fmla="*/ f264 1 f190"/>
                <a:gd name="f332" fmla="*/ f265 1 f190"/>
                <a:gd name="f333" fmla="*/ f266 1 f191"/>
                <a:gd name="f334" fmla="*/ f267 1 f190"/>
                <a:gd name="f335" fmla="*/ f268 1 f191"/>
                <a:gd name="f336" fmla="*/ f269 1 f190"/>
                <a:gd name="f337" fmla="*/ f270 1 f191"/>
                <a:gd name="f338" fmla="*/ f271 1 f190"/>
                <a:gd name="f339" fmla="*/ f272 1 f191"/>
                <a:gd name="f340" fmla="*/ f273 1 f190"/>
                <a:gd name="f341" fmla="*/ f274 1 f191"/>
                <a:gd name="f342" fmla="*/ f275 1 f190"/>
                <a:gd name="f343" fmla="*/ f276 1 f191"/>
                <a:gd name="f344" fmla="*/ f277 1 f190"/>
                <a:gd name="f345" fmla="*/ f278 1 f191"/>
                <a:gd name="f346" fmla="*/ f279 1 f190"/>
                <a:gd name="f347" fmla="*/ f280 1 f191"/>
                <a:gd name="f348" fmla="*/ f281 1 f190"/>
                <a:gd name="f349" fmla="*/ f282 1 f191"/>
                <a:gd name="f350" fmla="*/ f283 1 f190"/>
                <a:gd name="f351" fmla="*/ f284 1 f191"/>
                <a:gd name="f352" fmla="*/ f285 1 f190"/>
                <a:gd name="f353" fmla="*/ f286 1 f191"/>
                <a:gd name="f354" fmla="*/ f287 1 f190"/>
                <a:gd name="f355" fmla="*/ f288 1 f191"/>
                <a:gd name="f356" fmla="*/ f289 1 f190"/>
                <a:gd name="f357" fmla="*/ f290 1 f191"/>
                <a:gd name="f358" fmla="*/ f291 1 f190"/>
                <a:gd name="f359" fmla="*/ f292 1 f191"/>
                <a:gd name="f360" fmla="*/ f293 1 f191"/>
                <a:gd name="f361" fmla="*/ f294 1 f191"/>
                <a:gd name="f362" fmla="*/ f295 1 f190"/>
                <a:gd name="f363" fmla="*/ f296 1 f191"/>
                <a:gd name="f364" fmla="*/ f297 1 f190"/>
                <a:gd name="f365" fmla="*/ f298 1 f191"/>
                <a:gd name="f366" fmla="*/ f299 1 f190"/>
                <a:gd name="f367" fmla="*/ f300 1 f191"/>
                <a:gd name="f368" fmla="*/ f301 1 f190"/>
                <a:gd name="f369" fmla="*/ f302 1 f191"/>
                <a:gd name="f370" fmla="*/ f303 1 f190"/>
                <a:gd name="f371" fmla="*/ f304 1 f191"/>
                <a:gd name="f372" fmla="*/ f305 1 f190"/>
                <a:gd name="f373" fmla="*/ f306 1 f191"/>
                <a:gd name="f374" fmla="*/ f307 1 f190"/>
                <a:gd name="f375" fmla="*/ f308 1 f191"/>
                <a:gd name="f376" fmla="*/ f309 1 f190"/>
                <a:gd name="f377" fmla="*/ f310 1 f191"/>
                <a:gd name="f378" fmla="*/ f311 1 f190"/>
                <a:gd name="f379" fmla="*/ f312 1 f191"/>
                <a:gd name="f380" fmla="*/ f313 1 f190"/>
                <a:gd name="f381" fmla="*/ f314 1 f191"/>
                <a:gd name="f382" fmla="*/ f315 1 f190"/>
                <a:gd name="f383" fmla="*/ f316 1 f191"/>
                <a:gd name="f384" fmla="*/ f317 1 f190"/>
                <a:gd name="f385" fmla="*/ f318 1 f191"/>
                <a:gd name="f386" fmla="*/ f319 f181 1"/>
                <a:gd name="f387" fmla="*/ f320 f181 1"/>
                <a:gd name="f388" fmla="*/ f322 f182 1"/>
                <a:gd name="f389" fmla="*/ f321 f182 1"/>
                <a:gd name="f390" fmla="*/ f323 f181 1"/>
                <a:gd name="f391" fmla="*/ f324 f182 1"/>
                <a:gd name="f392" fmla="*/ f325 f181 1"/>
                <a:gd name="f393" fmla="*/ f326 f182 1"/>
                <a:gd name="f394" fmla="*/ f327 f181 1"/>
                <a:gd name="f395" fmla="*/ f328 f182 1"/>
                <a:gd name="f396" fmla="*/ f329 f182 1"/>
                <a:gd name="f397" fmla="*/ f330 f182 1"/>
                <a:gd name="f398" fmla="*/ f331 f181 1"/>
                <a:gd name="f399" fmla="*/ f332 f181 1"/>
                <a:gd name="f400" fmla="*/ f333 f182 1"/>
                <a:gd name="f401" fmla="*/ f334 f181 1"/>
                <a:gd name="f402" fmla="*/ f335 f182 1"/>
                <a:gd name="f403" fmla="*/ f336 f181 1"/>
                <a:gd name="f404" fmla="*/ f337 f182 1"/>
                <a:gd name="f405" fmla="*/ f338 f181 1"/>
                <a:gd name="f406" fmla="*/ f339 f182 1"/>
                <a:gd name="f407" fmla="*/ f340 f181 1"/>
                <a:gd name="f408" fmla="*/ f341 f182 1"/>
                <a:gd name="f409" fmla="*/ f342 f181 1"/>
                <a:gd name="f410" fmla="*/ f343 f182 1"/>
                <a:gd name="f411" fmla="*/ f344 f181 1"/>
                <a:gd name="f412" fmla="*/ f345 f182 1"/>
                <a:gd name="f413" fmla="*/ f346 f181 1"/>
                <a:gd name="f414" fmla="*/ f347 f182 1"/>
                <a:gd name="f415" fmla="*/ f348 f181 1"/>
                <a:gd name="f416" fmla="*/ f349 f182 1"/>
                <a:gd name="f417" fmla="*/ f350 f181 1"/>
                <a:gd name="f418" fmla="*/ f351 f182 1"/>
                <a:gd name="f419" fmla="*/ f352 f181 1"/>
                <a:gd name="f420" fmla="*/ f353 f182 1"/>
                <a:gd name="f421" fmla="*/ f354 f181 1"/>
                <a:gd name="f422" fmla="*/ f355 f182 1"/>
                <a:gd name="f423" fmla="*/ f356 f181 1"/>
                <a:gd name="f424" fmla="*/ f357 f182 1"/>
                <a:gd name="f425" fmla="*/ f358 f181 1"/>
                <a:gd name="f426" fmla="*/ f359 f182 1"/>
                <a:gd name="f427" fmla="*/ f360 f182 1"/>
                <a:gd name="f428" fmla="*/ f361 f182 1"/>
                <a:gd name="f429" fmla="*/ f362 f181 1"/>
                <a:gd name="f430" fmla="*/ f363 f182 1"/>
                <a:gd name="f431" fmla="*/ f364 f181 1"/>
                <a:gd name="f432" fmla="*/ f365 f182 1"/>
                <a:gd name="f433" fmla="*/ f366 f181 1"/>
                <a:gd name="f434" fmla="*/ f367 f182 1"/>
                <a:gd name="f435" fmla="*/ f368 f181 1"/>
                <a:gd name="f436" fmla="*/ f369 f182 1"/>
                <a:gd name="f437" fmla="*/ f370 f181 1"/>
                <a:gd name="f438" fmla="*/ f371 f182 1"/>
                <a:gd name="f439" fmla="*/ f372 f181 1"/>
                <a:gd name="f440" fmla="*/ f373 f182 1"/>
                <a:gd name="f441" fmla="*/ f374 f181 1"/>
                <a:gd name="f442" fmla="*/ f375 f182 1"/>
                <a:gd name="f443" fmla="*/ f376 f181 1"/>
                <a:gd name="f444" fmla="*/ f377 f182 1"/>
                <a:gd name="f445" fmla="*/ f378 f181 1"/>
                <a:gd name="f446" fmla="*/ f379 f182 1"/>
                <a:gd name="f447" fmla="*/ f380 f181 1"/>
                <a:gd name="f448" fmla="*/ f381 f182 1"/>
                <a:gd name="f449" fmla="*/ f382 f181 1"/>
                <a:gd name="f450" fmla="*/ f383 f182 1"/>
                <a:gd name="f451" fmla="*/ f384 f181 1"/>
                <a:gd name="f452" fmla="*/ f385 f1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55">
                  <a:pos x="f390" y="f391"/>
                </a:cxn>
                <a:cxn ang="f255">
                  <a:pos x="f392" y="f393"/>
                </a:cxn>
                <a:cxn ang="f255">
                  <a:pos x="f394" y="f395"/>
                </a:cxn>
                <a:cxn ang="f255">
                  <a:pos x="f394" y="f396"/>
                </a:cxn>
                <a:cxn ang="f255">
                  <a:pos x="f394" y="f397"/>
                </a:cxn>
                <a:cxn ang="f255">
                  <a:pos x="f398" y="f397"/>
                </a:cxn>
                <a:cxn ang="f255">
                  <a:pos x="f399" y="f400"/>
                </a:cxn>
                <a:cxn ang="f255">
                  <a:pos x="f401" y="f402"/>
                </a:cxn>
                <a:cxn ang="f255">
                  <a:pos x="f403" y="f404"/>
                </a:cxn>
                <a:cxn ang="f255">
                  <a:pos x="f405" y="f406"/>
                </a:cxn>
                <a:cxn ang="f255">
                  <a:pos x="f407" y="f408"/>
                </a:cxn>
                <a:cxn ang="f255">
                  <a:pos x="f409" y="f410"/>
                </a:cxn>
                <a:cxn ang="f255">
                  <a:pos x="f411" y="f412"/>
                </a:cxn>
                <a:cxn ang="f255">
                  <a:pos x="f413" y="f414"/>
                </a:cxn>
                <a:cxn ang="f255">
                  <a:pos x="f415" y="f416"/>
                </a:cxn>
                <a:cxn ang="f255">
                  <a:pos x="f417" y="f418"/>
                </a:cxn>
                <a:cxn ang="f255">
                  <a:pos x="f419" y="f420"/>
                </a:cxn>
                <a:cxn ang="f255">
                  <a:pos x="f421" y="f422"/>
                </a:cxn>
                <a:cxn ang="f255">
                  <a:pos x="f423" y="f424"/>
                </a:cxn>
                <a:cxn ang="f255">
                  <a:pos x="f425" y="f426"/>
                </a:cxn>
                <a:cxn ang="f255">
                  <a:pos x="f390" y="f427"/>
                </a:cxn>
                <a:cxn ang="f255">
                  <a:pos x="f390" y="f428"/>
                </a:cxn>
                <a:cxn ang="f255">
                  <a:pos x="f390" y="f391"/>
                </a:cxn>
                <a:cxn ang="f255">
                  <a:pos x="f429" y="f430"/>
                </a:cxn>
                <a:cxn ang="f255">
                  <a:pos x="f431" y="f432"/>
                </a:cxn>
                <a:cxn ang="f255">
                  <a:pos x="f433" y="f434"/>
                </a:cxn>
                <a:cxn ang="f255">
                  <a:pos x="f435" y="f436"/>
                </a:cxn>
                <a:cxn ang="f255">
                  <a:pos x="f437" y="f438"/>
                </a:cxn>
                <a:cxn ang="f255">
                  <a:pos x="f439" y="f440"/>
                </a:cxn>
                <a:cxn ang="f255">
                  <a:pos x="f441" y="f442"/>
                </a:cxn>
                <a:cxn ang="f255">
                  <a:pos x="f443" y="f444"/>
                </a:cxn>
                <a:cxn ang="f255">
                  <a:pos x="f445" y="f446"/>
                </a:cxn>
                <a:cxn ang="f255">
                  <a:pos x="f447" y="f448"/>
                </a:cxn>
                <a:cxn ang="f255">
                  <a:pos x="f449" y="f450"/>
                </a:cxn>
                <a:cxn ang="f255">
                  <a:pos x="f451" y="f452"/>
                </a:cxn>
                <a:cxn ang="f255">
                  <a:pos x="f429" y="f430"/>
                </a:cxn>
              </a:cxnLst>
              <a:rect l="f386" t="f389" r="f387" b="f388"/>
              <a:pathLst>
                <a:path w="1767" h="2072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0" y="f24"/>
                    <a:pt x="f20" y="f25"/>
                  </a:cubicBezTo>
                  <a:cubicBezTo>
                    <a:pt x="f20" y="f26"/>
                    <a:pt x="f20" y="f27"/>
                    <a:pt x="f20" y="f28"/>
                  </a:cubicBezTo>
                  <a:cubicBezTo>
                    <a:pt x="f29" y="f28"/>
                    <a:pt x="f30" y="f31"/>
                    <a:pt x="f32" y="f28"/>
                  </a:cubicBezTo>
                  <a:cubicBezTo>
                    <a:pt x="f33" y="f34"/>
                    <a:pt x="f35" y="f31"/>
                    <a:pt x="f36" y="f37"/>
                  </a:cubicBezTo>
                  <a:cubicBezTo>
                    <a:pt x="f38" y="f39"/>
                    <a:pt x="f5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55" y="f56"/>
                    <a:pt x="f57" y="f58"/>
                    <a:pt x="f2" y="f59"/>
                  </a:cubicBezTo>
                  <a:cubicBezTo>
                    <a:pt x="f18" y="f60"/>
                    <a:pt x="f57" y="f61"/>
                    <a:pt x="f62" y="f63"/>
                  </a:cubicBezTo>
                  <a:cubicBezTo>
                    <a:pt x="f64" y="f65"/>
                    <a:pt x="f66" y="f67"/>
                    <a:pt x="f68" y="f69"/>
                  </a:cubicBezTo>
                  <a:cubicBezTo>
                    <a:pt x="f70" y="f5"/>
                    <a:pt x="f71" y="f72"/>
                    <a:pt x="f73" y="f74"/>
                  </a:cubicBezTo>
                  <a:cubicBezTo>
                    <a:pt x="f6" y="f75"/>
                    <a:pt x="f76" y="f77"/>
                    <a:pt x="f78" y="f79"/>
                  </a:cubicBezTo>
                  <a:cubicBezTo>
                    <a:pt x="f80" y="f81"/>
                    <a:pt x="f82" y="f83"/>
                    <a:pt x="f82" y="f84"/>
                  </a:cubicBezTo>
                  <a:cubicBezTo>
                    <a:pt x="f85" y="f86"/>
                    <a:pt x="f87" y="f88"/>
                    <a:pt x="f87" y="f89"/>
                  </a:cubicBezTo>
                  <a:cubicBezTo>
                    <a:pt x="f87" y="f90"/>
                    <a:pt x="f91" y="f92"/>
                    <a:pt x="f93" y="f94"/>
                  </a:cubicBezTo>
                  <a:cubicBezTo>
                    <a:pt x="f95" y="f96"/>
                    <a:pt x="f97" y="f98"/>
                    <a:pt x="f99" y="f100"/>
                  </a:cubicBezTo>
                  <a:cubicBezTo>
                    <a:pt x="f101" y="f102"/>
                    <a:pt x="f103" y="f104"/>
                    <a:pt x="f105" y="f106"/>
                  </a:cubicBezTo>
                  <a:cubicBezTo>
                    <a:pt x="f107" y="f7"/>
                    <a:pt x="f108" y="f109"/>
                    <a:pt x="f8" y="f110"/>
                  </a:cubicBezTo>
                  <a:cubicBezTo>
                    <a:pt x="f8" y="f111"/>
                    <a:pt x="f8" y="f112"/>
                    <a:pt x="f8" y="f113"/>
                  </a:cubicBezTo>
                  <a:cubicBezTo>
                    <a:pt x="f8" y="f13"/>
                    <a:pt x="f8" y="f114"/>
                    <a:pt x="f8" y="f9"/>
                  </a:cubicBezTo>
                  <a:close/>
                  <a:moveTo>
                    <a:pt x="f115" y="f116"/>
                  </a:moveTo>
                  <a:cubicBezTo>
                    <a:pt x="f117" y="f118"/>
                    <a:pt x="f119" y="f120"/>
                    <a:pt x="f121" y="f75"/>
                  </a:cubicBezTo>
                  <a:cubicBezTo>
                    <a:pt x="f122" y="f123"/>
                    <a:pt x="f124" y="f125"/>
                    <a:pt x="f126" y="f127"/>
                  </a:cubicBezTo>
                  <a:cubicBezTo>
                    <a:pt x="f128" y="f129"/>
                    <a:pt x="f130" y="f131"/>
                    <a:pt x="f132" y="f133"/>
                  </a:cubicBezTo>
                  <a:cubicBezTo>
                    <a:pt x="f134" y="f135"/>
                    <a:pt x="f136" y="f52"/>
                    <a:pt x="f137" y="f138"/>
                  </a:cubicBezTo>
                  <a:cubicBezTo>
                    <a:pt x="f139" y="f140"/>
                    <a:pt x="f141" y="f142"/>
                    <a:pt x="f143" y="f144"/>
                  </a:cubicBezTo>
                  <a:cubicBezTo>
                    <a:pt x="f145" y="f146"/>
                    <a:pt x="f10" y="f147"/>
                    <a:pt x="f148" y="f149"/>
                  </a:cubicBezTo>
                  <a:cubicBezTo>
                    <a:pt x="f150" y="f151"/>
                    <a:pt x="f152" y="f153"/>
                    <a:pt x="f154" y="f155"/>
                  </a:cubicBezTo>
                  <a:cubicBezTo>
                    <a:pt x="f156" y="f157"/>
                    <a:pt x="f158" y="f157"/>
                    <a:pt x="f159" y="f160"/>
                  </a:cubicBezTo>
                  <a:cubicBezTo>
                    <a:pt x="f161" y="f162"/>
                    <a:pt x="f163" y="f164"/>
                    <a:pt x="f103" y="f165"/>
                  </a:cubicBezTo>
                  <a:cubicBezTo>
                    <a:pt x="f166" y="f167"/>
                    <a:pt x="f168" y="f167"/>
                    <a:pt x="f169" y="f170"/>
                  </a:cubicBezTo>
                  <a:cubicBezTo>
                    <a:pt x="f171" y="f172"/>
                    <a:pt x="f173" y="f174"/>
                    <a:pt x="f175" y="f176"/>
                  </a:cubicBezTo>
                  <a:cubicBezTo>
                    <a:pt x="f177" y="f178"/>
                    <a:pt x="f179" y="f124"/>
                    <a:pt x="f115" y="f11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16" tIns="60963" rIns="121916" bIns="60963" anchor="t" anchorCtr="0" compatLnSpc="1">
              <a:noAutofit/>
            </a:bodyPr>
            <a:lstStyle/>
            <a:p>
              <a:pPr marL="0" marR="0" lvl="0" indent="0" algn="l" defTabSz="91365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1200" cap="none" spc="0" baseline="0">
                <a:solidFill>
                  <a:srgbClr val="000000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  <p:sp>
          <p:nvSpPr>
            <p:cNvPr id="70" name="Oval 26">
              <a:extLst>
                <a:ext uri="{FF2B5EF4-FFF2-40B4-BE49-F238E27FC236}">
                  <a16:creationId xmlns:a16="http://schemas.microsoft.com/office/drawing/2014/main" id="{0E804046-9501-4987-80EC-AB4530F4A8CC}"/>
                </a:ext>
              </a:extLst>
            </p:cNvPr>
            <p:cNvSpPr/>
            <p:nvPr/>
          </p:nvSpPr>
          <p:spPr>
            <a:xfrm>
              <a:off x="4077401" y="3319930"/>
              <a:ext cx="1102437" cy="736869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+- 2700000 f2 0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5 f8 1"/>
                <a:gd name="f22" fmla="*/ f16 1 f3"/>
                <a:gd name="f23" fmla="*/ f17 1 f3"/>
                <a:gd name="f24" fmla="*/ f18 1 21600"/>
                <a:gd name="f25" fmla="*/ f19 1 21600"/>
                <a:gd name="f26" fmla="*/ 21600 f18 1"/>
                <a:gd name="f27" fmla="*/ 21600 f19 1"/>
                <a:gd name="f28" fmla="*/ f21 1 f1"/>
                <a:gd name="f29" fmla="+- f22 0 f2"/>
                <a:gd name="f30" fmla="+- f23 0 f2"/>
                <a:gd name="f31" fmla="min f25 f24"/>
                <a:gd name="f32" fmla="*/ f26 1 f20"/>
                <a:gd name="f33" fmla="*/ f27 1 f20"/>
                <a:gd name="f34" fmla="+- 0 0 f28"/>
                <a:gd name="f35" fmla="val f32"/>
                <a:gd name="f36" fmla="val f33"/>
                <a:gd name="f37" fmla="+- 0 0 f34"/>
                <a:gd name="f38" fmla="*/ f14 f31 1"/>
                <a:gd name="f39" fmla="+- f36 0 f14"/>
                <a:gd name="f40" fmla="+- f35 0 f14"/>
                <a:gd name="f41" fmla="*/ f37 f1 1"/>
                <a:gd name="f42" fmla="*/ f39 1 2"/>
                <a:gd name="f43" fmla="*/ f40 1 2"/>
                <a:gd name="f44" fmla="*/ f41 1 f8"/>
                <a:gd name="f45" fmla="+- f14 f42 0"/>
                <a:gd name="f46" fmla="+- f14 f43 0"/>
                <a:gd name="f47" fmla="+- f44 0 f2"/>
                <a:gd name="f48" fmla="*/ f43 f31 1"/>
                <a:gd name="f49" fmla="*/ f42 f31 1"/>
                <a:gd name="f50" fmla="cos 1 f47"/>
                <a:gd name="f51" fmla="sin 1 f47"/>
                <a:gd name="f52" fmla="*/ f45 f31 1"/>
                <a:gd name="f53" fmla="+- 0 0 f50"/>
                <a:gd name="f54" fmla="+- 0 0 f51"/>
                <a:gd name="f55" fmla="+- 0 0 f53"/>
                <a:gd name="f56" fmla="+- 0 0 f54"/>
                <a:gd name="f57" fmla="*/ f55 f43 1"/>
                <a:gd name="f58" fmla="*/ f56 f42 1"/>
                <a:gd name="f59" fmla="+- f46 0 f57"/>
                <a:gd name="f60" fmla="+- f46 f57 0"/>
                <a:gd name="f61" fmla="+- f45 0 f58"/>
                <a:gd name="f62" fmla="+- f45 f58 0"/>
                <a:gd name="f63" fmla="*/ f59 f31 1"/>
                <a:gd name="f64" fmla="*/ f61 f31 1"/>
                <a:gd name="f65" fmla="*/ f60 f31 1"/>
                <a:gd name="f66" fmla="*/ f62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63" y="f64"/>
                </a:cxn>
                <a:cxn ang="f30">
                  <a:pos x="f63" y="f66"/>
                </a:cxn>
                <a:cxn ang="f30">
                  <a:pos x="f65" y="f66"/>
                </a:cxn>
                <a:cxn ang="f29">
                  <a:pos x="f65" y="f64"/>
                </a:cxn>
              </a:cxnLst>
              <a:rect l="f63" t="f64" r="f65" b="f66"/>
              <a:pathLst>
                <a:path>
                  <a:moveTo>
                    <a:pt x="f38" y="f52"/>
                  </a:moveTo>
                  <a:arcTo wR="f48" hR="f49" stAng="f1" swAng="f0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2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2400" b="0" i="0" u="none" strike="noStrike" kern="1200" cap="none" spc="0" baseline="0">
                <a:solidFill>
                  <a:srgbClr val="FFFFFF"/>
                </a:solidFill>
                <a:uFillTx/>
                <a:latin typeface="Calibri" pitchFamily="34"/>
                <a:cs typeface="Calibri" pitchFamily="34"/>
              </a:endParaRPr>
            </a:p>
          </p:txBody>
        </p:sp>
      </p:grpSp>
      <p:sp>
        <p:nvSpPr>
          <p:cNvPr id="71" name="Rectangle 72">
            <a:extLst>
              <a:ext uri="{FF2B5EF4-FFF2-40B4-BE49-F238E27FC236}">
                <a16:creationId xmlns:a16="http://schemas.microsoft.com/office/drawing/2014/main" id="{B24C8941-9563-4D6A-A1F0-406C1DF717AB}"/>
              </a:ext>
            </a:extLst>
          </p:cNvPr>
          <p:cNvSpPr/>
          <p:nvPr/>
        </p:nvSpPr>
        <p:spPr>
          <a:xfrm>
            <a:off x="89126" y="260649"/>
            <a:ext cx="7530669" cy="1115997"/>
          </a:xfrm>
          <a:prstGeom prst="rect">
            <a:avLst/>
          </a:prstGeom>
          <a:solidFill>
            <a:srgbClr val="FFFFFF"/>
          </a:solidFill>
          <a:ln w="19046" cap="flat">
            <a:solidFill>
              <a:srgbClr val="CC9900"/>
            </a:solidFill>
            <a:prstDash val="solid"/>
          </a:ln>
        </p:spPr>
        <p:txBody>
          <a:bodyPr vert="horz" wrap="square" lIns="121871" tIns="60935" rIns="121871" bIns="60935" anchor="ctr" anchorCtr="0" compatLnSpc="1">
            <a:noAutofit/>
          </a:bodyPr>
          <a:lstStyle/>
          <a:p>
            <a:pPr marL="335849" marR="0" lvl="0" indent="0" algn="l" defTabSz="913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1" i="0" u="none" strike="noStrike" kern="1200" cap="none" spc="0" baseline="0">
                <a:solidFill>
                  <a:srgbClr val="505050"/>
                </a:solidFill>
                <a:uFillTx/>
                <a:latin typeface="Calibri" pitchFamily="34"/>
                <a:cs typeface="Calibri" pitchFamily="34"/>
              </a:rPr>
              <a:t>Semaglutide is a human </a:t>
            </a:r>
            <a:r>
              <a:rPr lang="en-US" sz="1800" b="1" i="0" u="none" strike="noStrike" kern="1200" cap="none" spc="0" baseline="0">
                <a:solidFill>
                  <a:srgbClr val="3B97DE"/>
                </a:solidFill>
                <a:uFillTx/>
                <a:latin typeface="Calibri" pitchFamily="34"/>
                <a:cs typeface="Calibri" pitchFamily="34"/>
              </a:rPr>
              <a:t>GLP-1 analogue</a:t>
            </a:r>
          </a:p>
          <a:p>
            <a:pPr marL="564440" marR="0" lvl="0" indent="-228590" algn="l" defTabSz="913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A" sz="1600" b="0" i="0" u="none" strike="noStrike" kern="1200" cap="none" spc="0" baseline="0">
                <a:solidFill>
                  <a:srgbClr val="505050"/>
                </a:solidFill>
                <a:uFillTx/>
                <a:latin typeface="Calibri" pitchFamily="34"/>
                <a:cs typeface="Calibri" pitchFamily="34"/>
              </a:rPr>
              <a:t>94% homology to human GLP-1</a:t>
            </a:r>
          </a:p>
          <a:p>
            <a:pPr marL="564440" marR="0" lvl="0" indent="-228590" algn="l" defTabSz="91365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CA" sz="1600" b="0" i="0" u="none" strike="noStrike" kern="1200" cap="none" spc="0" baseline="0">
                <a:solidFill>
                  <a:srgbClr val="505050"/>
                </a:solidFill>
                <a:uFillTx/>
                <a:latin typeface="Calibri" pitchFamily="34"/>
                <a:cs typeface="Calibri" pitchFamily="34"/>
              </a:rPr>
              <a:t>t</a:t>
            </a:r>
            <a:r>
              <a:rPr lang="en-CA" sz="1600" b="0" i="0" u="none" strike="noStrike" kern="1200" cap="none" spc="0" baseline="-25000">
                <a:solidFill>
                  <a:srgbClr val="505050"/>
                </a:solidFill>
                <a:uFillTx/>
                <a:latin typeface="Calibri" pitchFamily="34"/>
                <a:cs typeface="Calibri" pitchFamily="34"/>
              </a:rPr>
              <a:t>½</a:t>
            </a:r>
            <a:r>
              <a:rPr lang="en-CA" sz="1600" b="0" i="0" u="none" strike="noStrike" kern="1200" cap="none" spc="0" baseline="0">
                <a:solidFill>
                  <a:srgbClr val="505050"/>
                </a:solidFill>
                <a:uFillTx/>
                <a:latin typeface="Calibri" pitchFamily="34"/>
                <a:cs typeface="Calibri" pitchFamily="34"/>
              </a:rPr>
              <a:t> of approximately 1 week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F8E377CD-F5A1-46C4-B5EB-0526036A1591}"/>
              </a:ext>
            </a:extLst>
          </p:cNvPr>
          <p:cNvSpPr txBox="1"/>
          <p:nvPr/>
        </p:nvSpPr>
        <p:spPr>
          <a:xfrm>
            <a:off x="4012441" y="3453482"/>
            <a:ext cx="1428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EFFECTS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8F797-0D6D-458F-B9C9-72AE0CE4A99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86320" y="1690689"/>
            <a:ext cx="8265794" cy="4919117"/>
          </a:xfrm>
        </p:spPr>
        <p:txBody>
          <a:bodyPr>
            <a:normAutofit/>
          </a:bodyPr>
          <a:lstStyle/>
          <a:p>
            <a:pPr lvl="0">
              <a:lnSpc>
                <a:spcPct val="130000"/>
              </a:lnSpc>
              <a:spcAft>
                <a:spcPts val="1800"/>
              </a:spcAft>
            </a:pPr>
            <a:r>
              <a:rPr lang="en-US" sz="2400" dirty="0" err="1"/>
              <a:t>Semaglutide</a:t>
            </a:r>
            <a:r>
              <a:rPr lang="en-US" sz="2400" dirty="0"/>
              <a:t> 2.4mg/week was approved for weight management by the FDA on June 4, 2021</a:t>
            </a:r>
          </a:p>
          <a:p>
            <a:pPr lvl="0">
              <a:lnSpc>
                <a:spcPct val="130000"/>
              </a:lnSpc>
              <a:spcAft>
                <a:spcPts val="1800"/>
              </a:spcAft>
            </a:pPr>
            <a:r>
              <a:rPr lang="en-US" sz="2400" dirty="0"/>
              <a:t>Per the FDA approval, it is indicated “as an adjunct to diet and exercise in adults with obesity (initial BMI &gt; 30 kg/m2) or overweight (initial BMI &gt; 27kg/m2) with at least one weight-related comorbidity”</a:t>
            </a:r>
          </a:p>
          <a:p>
            <a:pPr lvl="0">
              <a:lnSpc>
                <a:spcPct val="130000"/>
              </a:lnSpc>
              <a:spcAft>
                <a:spcPts val="1800"/>
              </a:spcAft>
            </a:pPr>
            <a:r>
              <a:rPr lang="en-US" sz="2400" dirty="0"/>
              <a:t>This approval was based on the phase 3a STEP program, which is the subject of this </a:t>
            </a:r>
            <a:r>
              <a:rPr lang="en-IN" sz="2400" dirty="0"/>
              <a:t>discussion.</a:t>
            </a:r>
            <a:endParaRPr lang="en-GB" sz="2400" dirty="0"/>
          </a:p>
          <a:p>
            <a:pPr lvl="0">
              <a:lnSpc>
                <a:spcPct val="130000"/>
              </a:lnSpc>
              <a:spcAft>
                <a:spcPts val="1800"/>
              </a:spcAft>
            </a:pPr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D68AEE-3DEE-4235-A742-AA3AC458AC0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 err="1"/>
              <a:t>Semaglutide</a:t>
            </a:r>
            <a:r>
              <a:rPr lang="en-IN" dirty="0"/>
              <a:t> 2.4 mg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D8A94-9799-4A0B-AD58-D84467FCBB5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IN" sz="2400" dirty="0"/>
              <a:t>A randomized, double-blind, placebo controlled trial </a:t>
            </a:r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IN" sz="2400" dirty="0"/>
              <a:t>129 sites in 16 countries in Asia, Europe, North America, and South America</a:t>
            </a:r>
          </a:p>
          <a:p>
            <a:pPr lvl="0">
              <a:spcBef>
                <a:spcPts val="600"/>
              </a:spcBef>
              <a:spcAft>
                <a:spcPts val="1800"/>
              </a:spcAft>
            </a:pPr>
            <a:r>
              <a:rPr lang="en-IN" sz="2400" dirty="0"/>
              <a:t>Total participants : 1961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fr-FR" sz="2400" dirty="0"/>
              <a:t>Semaglutide (1306) or placebo </a:t>
            </a:r>
            <a:r>
              <a:rPr lang="en-IN" sz="2400" dirty="0"/>
              <a:t>(655)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en-IN" sz="2400" dirty="0"/>
              <a:t>Time period : June to November 2018</a:t>
            </a:r>
          </a:p>
          <a:p>
            <a:pPr lvl="0">
              <a:spcBef>
                <a:spcPts val="600"/>
              </a:spcBef>
              <a:spcAft>
                <a:spcPts val="1800"/>
              </a:spcAft>
            </a:pPr>
            <a:endParaRPr lang="en-IN" sz="2400" dirty="0"/>
          </a:p>
          <a:p>
            <a:pPr lvl="0">
              <a:spcBef>
                <a:spcPts val="600"/>
              </a:spcBef>
              <a:spcAft>
                <a:spcPts val="1800"/>
              </a:spcAft>
            </a:pPr>
            <a:endParaRPr lang="en-IN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5403B-AF1E-4477-AFD4-F1EE2CBD71F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 dirty="0"/>
              <a:t> Study Design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634608-3F20-4D74-9886-CB939AB86C1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49" y="1825625"/>
            <a:ext cx="8132173" cy="3669484"/>
          </a:xfrm>
        </p:spPr>
        <p:txBody>
          <a:bodyPr/>
          <a:lstStyle/>
          <a:p>
            <a:pPr lvl="0" algn="just">
              <a:spcBef>
                <a:spcPts val="700"/>
              </a:spcBef>
            </a:pPr>
            <a:r>
              <a:rPr lang="en-IN" sz="2800" dirty="0"/>
              <a:t>To evaluate the efficacy and safety of </a:t>
            </a:r>
            <a:r>
              <a:rPr lang="en-IN" sz="2800" dirty="0" err="1"/>
              <a:t>Semaglutide</a:t>
            </a:r>
            <a:r>
              <a:rPr lang="en-IN" sz="2800" dirty="0"/>
              <a:t> administered subcutaneously at a dose of 2.4 mg once weekly in persons with overweight or obesity, with or without weight-related complications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AFC059-3208-4AFD-8D1A-B4BBA9D3B94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IN"/>
              <a:t>Objectives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</TotalTime>
  <Words>1158</Words>
  <Application>Microsoft Office PowerPoint</Application>
  <PresentationFormat>On-screen Show (4:3)</PresentationFormat>
  <Paragraphs>130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Index Patient</vt:lpstr>
      <vt:lpstr>Obesity</vt:lpstr>
      <vt:lpstr>Semaglutide</vt:lpstr>
      <vt:lpstr>PowerPoint Presentation</vt:lpstr>
      <vt:lpstr>Semaglutide 2.4 mg</vt:lpstr>
      <vt:lpstr> Study Design</vt:lpstr>
      <vt:lpstr>Objectives</vt:lpstr>
      <vt:lpstr>Inclusion Criteria</vt:lpstr>
      <vt:lpstr>Exclusion Criteria</vt:lpstr>
      <vt:lpstr>Methods</vt:lpstr>
      <vt:lpstr>Methods - Continued..</vt:lpstr>
      <vt:lpstr>Methods - Continued..</vt:lpstr>
      <vt:lpstr>Methods - Continued..</vt:lpstr>
      <vt:lpstr>Primary End Points</vt:lpstr>
      <vt:lpstr>Secondary End 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Results - Continued..</vt:lpstr>
      <vt:lpstr>Results - Continued..</vt:lpstr>
      <vt:lpstr>Results - Continued..</vt:lpstr>
      <vt:lpstr>Results - Continued..</vt:lpstr>
      <vt:lpstr>Results - Continued..</vt:lpstr>
      <vt:lpstr>Conclusion</vt:lpstr>
      <vt:lpstr>Strength of the study</vt:lpstr>
      <vt:lpstr>Limitation of the study</vt:lpstr>
      <vt:lpstr>Limitation of the study - Continued..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NEW_USER</dc:creator>
  <cp:lastModifiedBy>NEW_USER</cp:lastModifiedBy>
  <cp:revision>7</cp:revision>
  <dcterms:created xsi:type="dcterms:W3CDTF">2021-07-23T04:17:06Z</dcterms:created>
  <dcterms:modified xsi:type="dcterms:W3CDTF">2021-07-28T04:50:16Z</dcterms:modified>
</cp:coreProperties>
</file>